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2.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4017" r:id="rId7"/>
    <p:sldMasterId id="2147483709" r:id="rId8"/>
    <p:sldMasterId id="2147483722" r:id="rId9"/>
    <p:sldMasterId id="2147483735" r:id="rId10"/>
    <p:sldMasterId id="2147483760" r:id="rId11"/>
    <p:sldMasterId id="2147483784" r:id="rId12"/>
    <p:sldMasterId id="2147483797" r:id="rId13"/>
    <p:sldMasterId id="2147483977" r:id="rId14"/>
    <p:sldMasterId id="2147483998" r:id="rId15"/>
    <p:sldMasterId id="2147483692" r:id="rId16"/>
  </p:sldMasterIdLst>
  <p:notesMasterIdLst>
    <p:notesMasterId r:id="rId37"/>
  </p:notesMasterIdLst>
  <p:handoutMasterIdLst>
    <p:handoutMasterId r:id="rId38"/>
  </p:handoutMasterIdLst>
  <p:sldIdLst>
    <p:sldId id="3858" r:id="rId17"/>
    <p:sldId id="495" r:id="rId18"/>
    <p:sldId id="478" r:id="rId19"/>
    <p:sldId id="3867" r:id="rId20"/>
    <p:sldId id="352" r:id="rId21"/>
    <p:sldId id="3863" r:id="rId22"/>
    <p:sldId id="3870" r:id="rId23"/>
    <p:sldId id="466" r:id="rId24"/>
    <p:sldId id="474" r:id="rId25"/>
    <p:sldId id="3864" r:id="rId26"/>
    <p:sldId id="488" r:id="rId27"/>
    <p:sldId id="489" r:id="rId28"/>
    <p:sldId id="3865" r:id="rId29"/>
    <p:sldId id="3860" r:id="rId30"/>
    <p:sldId id="3861" r:id="rId31"/>
    <p:sldId id="3869" r:id="rId32"/>
    <p:sldId id="485" r:id="rId33"/>
    <p:sldId id="275" r:id="rId34"/>
    <p:sldId id="486" r:id="rId35"/>
    <p:sldId id="276" r:id="rId36"/>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890C0C-89F8-4DF0-A5EA-9BC039B158F4}" v="19" dt="2024-02-08T15:53:01.2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44" y="1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microsoft.com/office/2015/10/relationships/revisionInfo" Target="revisionInfo.xml"/></Relationships>
</file>

<file path=ppt/diagrams/_rels/data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en-US"/>
        </a:p>
      </dgm:t>
    </dgm:pt>
    <dgm:pt modelId="{60B14AE1-BE8B-48F5-B9E4-627E3E3910A2}">
      <dgm:prSet phldrT="[Text]" custT="1"/>
      <dgm:spPr/>
      <dgm:t>
        <a:bodyPr/>
        <a:lstStyle/>
        <a:p>
          <a:r>
            <a:rPr lang="en-US" sz="300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pPr marL="1200150" indent="-1200150">
            <a:lnSpc>
              <a:spcPct val="100000"/>
            </a:lnSpc>
            <a:spcAft>
              <a:spcPts val="0"/>
            </a:spcAft>
          </a:pPr>
          <a:r>
            <a:rPr lang="en-US" sz="3000">
              <a:latin typeface="Calibri" panose="020F0502020204030204" pitchFamily="34" charset="0"/>
              <a:cs typeface="Calibri" panose="020F0502020204030204" pitchFamily="34" charset="0"/>
            </a:rPr>
            <a:t>Step 3: Budget Parameters</a:t>
          </a:r>
        </a:p>
        <a:p>
          <a:pPr marL="1314450" indent="-171450">
            <a:lnSpc>
              <a:spcPct val="100000"/>
            </a:lnSpc>
            <a:spcAft>
              <a:spcPts val="0"/>
            </a:spcAft>
          </a:pPr>
          <a:r>
            <a:rPr lang="en-US" sz="3000">
              <a:latin typeface="Calibri" panose="020F0502020204030204" pitchFamily="34" charset="0"/>
              <a:cs typeface="Calibri" panose="020F0502020204030204" pitchFamily="34" charset="0"/>
            </a:rPr>
            <a:t>(Strategic Priorities)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custScaleY="157423">
        <dgm:presLayoutVars>
          <dgm:bulletEnabled val="1"/>
        </dgm:presLayoutVars>
      </dgm:prSet>
      <dgm:spPr/>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B76E3621-0090-411E-A61A-31D717923D34}" type="presOf" srcId="{3BC74C00-D5AA-4C59-BBD7-8DB4C360FB0A}" destId="{620A8DB8-0569-4BF8-8AB9-63BF087919CF}"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D5F21B4D-D4C8-474D-9D58-154ADD817668}" type="presOf" srcId="{60B14AE1-BE8B-48F5-B9E4-627E3E3910A2}" destId="{E536B88F-8FC2-4CA7-958C-821C131E4CDF}" srcOrd="0" destOrd="0" presId="urn:microsoft.com/office/officeart/2008/layout/VerticalCurvedList"/>
    <dgm:cxn modelId="{85C5BE70-23F4-4577-90B6-102FA0E03392}" type="presOf" srcId="{E6BC8EA5-EB83-422B-B458-DFB17713B422}" destId="{5A4A04A5-4D00-4442-97C2-694047FE6AAC}" srcOrd="0" destOrd="0" presId="urn:microsoft.com/office/officeart/2008/layout/VerticalCurvedList"/>
    <dgm:cxn modelId="{F5854797-1E85-48C8-B7B5-D0481EF3BE54}" srcId="{E432792C-4683-460B-8C2C-E3684166E464}" destId="{A9FE6BEA-BBFC-4D82-BFF8-16CA57ADEB27}" srcOrd="1" destOrd="0" parTransId="{3D7774BA-4780-49A7-BFAD-BD025F952648}" sibTransId="{0524CFC9-0D50-4F79-8898-EE592AD3289A}"/>
    <dgm:cxn modelId="{B547E197-3BAF-4F88-8DF3-8B3042EACD5D}" type="presOf" srcId="{A9FE6BEA-BBFC-4D82-BFF8-16CA57ADEB27}" destId="{975311A0-1439-46E2-8E1D-CB01AD834F95}" srcOrd="0" destOrd="0" presId="urn:microsoft.com/office/officeart/2008/layout/VerticalCurvedList"/>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1_2" csCatId="accent1" phldr="1"/>
      <dgm:spPr/>
    </dgm:pt>
    <dgm:pt modelId="{CBFAD42E-BC13-4677-A698-C8417C853277}">
      <dgm:prSet phldrT="[Text]" custT="1"/>
      <dgm:spPr/>
      <dgm:t>
        <a:bodyPr/>
        <a:lstStyle/>
        <a:p>
          <a:pPr>
            <a:spcAft>
              <a:spcPct val="35000"/>
            </a:spcAft>
          </a:pPr>
          <a:r>
            <a:rPr lang="en-US" sz="1600" b="1">
              <a:solidFill>
                <a:schemeClr val="tx1"/>
              </a:solidFill>
            </a:rPr>
            <a:t>Step 2 </a:t>
          </a:r>
          <a:r>
            <a:rPr lang="en-US" sz="1400" b="0">
              <a:solidFill>
                <a:schemeClr val="tx1"/>
              </a:solidFill>
            </a:rPr>
            <a:t>P</a:t>
          </a:r>
          <a:r>
            <a:rPr lang="en-US" sz="1400" b="0"/>
            <a:t>ri</a:t>
          </a:r>
          <a:r>
            <a:rPr lang="en-US" sz="1400"/>
            <a:t>ncipals: Workshop   FY 25 Budget</a:t>
          </a:r>
        </a:p>
        <a:p>
          <a:pPr>
            <a:spcAft>
              <a:spcPct val="35000"/>
            </a:spcAft>
          </a:pPr>
          <a:r>
            <a:rPr lang="en-US" sz="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17 </a:t>
          </a:r>
          <a:r>
            <a:rPr lang="en-US" sz="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a:solidFill>
              <a:srgbClr val="FF0000"/>
            </a:solidFill>
          </a:endParaRPr>
        </a:p>
      </dgm:t>
    </dgm:pt>
    <dgm:pt modelId="{3607CAB8-443E-4D12-94DD-94CB93172344}" type="parTrans" cxnId="{7782ACAD-5FAA-4E48-961E-E575494BDE88}">
      <dgm:prSet/>
      <dgm:spPr/>
      <dgm:t>
        <a:bodyPr/>
        <a:lstStyle/>
        <a:p>
          <a:endParaRPr lang="en-US"/>
        </a:p>
      </dgm:t>
    </dgm:pt>
    <dgm:pt modelId="{972FF622-4B2D-4CD6-BD1A-DCBE5152596B}" type="sibTrans" cxnId="{7782ACAD-5FAA-4E48-961E-E575494BDE88}">
      <dgm:prSet/>
      <dgm:spPr/>
      <dgm:t>
        <a:bodyPr/>
        <a:lstStyle/>
        <a:p>
          <a:endParaRPr lang="en-US"/>
        </a:p>
      </dgm:t>
    </dgm:pt>
    <dgm:pt modelId="{9BB649CE-74CD-4483-9383-CCF688F359CC}">
      <dgm:prSet phldrT="[Text]" custT="1"/>
      <dgm:spPr/>
      <dgm:t>
        <a:bodyPr/>
        <a:lstStyle/>
        <a:p>
          <a:pPr>
            <a:spcAft>
              <a:spcPct val="35000"/>
            </a:spcAft>
          </a:pPr>
          <a:r>
            <a:rPr lang="en-US" sz="1600" b="1">
              <a:solidFill>
                <a:schemeClr val="tx1"/>
              </a:solidFill>
            </a:rPr>
            <a:t>Step 4         </a:t>
          </a:r>
          <a:r>
            <a:rPr lang="en-US" sz="1400"/>
            <a:t> Principals: Associate Supt. Discussions and Review</a:t>
          </a:r>
        </a:p>
        <a:p>
          <a:pPr>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a:solidFill>
              <a:srgbClr val="FF0000"/>
            </a:solidFill>
          </a:endParaRPr>
        </a:p>
      </dgm:t>
    </dgm:pt>
    <dgm:pt modelId="{637D4CDB-F178-4FDF-A411-3E5665E32BA7}" type="parTrans" cxnId="{CB60929E-05E0-4ABA-9631-BA5D2C827681}">
      <dgm:prSet/>
      <dgm:spPr/>
      <dgm:t>
        <a:bodyPr/>
        <a:lstStyle/>
        <a:p>
          <a:endParaRPr lang="en-US"/>
        </a:p>
      </dgm:t>
    </dgm:pt>
    <dgm:pt modelId="{FAEB3748-C727-4F1E-8F4D-E9B2C7C7BF69}" type="sibTrans" cxnId="{CB60929E-05E0-4ABA-9631-BA5D2C827681}">
      <dgm:prSet/>
      <dgm:spPr/>
      <dgm:t>
        <a:bodyPr/>
        <a:lstStyle/>
        <a:p>
          <a:endParaRPr lang="en-US"/>
        </a:p>
      </dgm:t>
    </dgm:pt>
    <dgm:pt modelId="{F8924C73-4D86-4725-8FB1-57E56105EE84}">
      <dgm:prSet phldrT="[Text]" custT="1"/>
      <dgm:spPr/>
      <dgm:t>
        <a:bodyPr/>
        <a:lstStyle/>
        <a:p>
          <a:r>
            <a:rPr lang="en-US" sz="1600" b="1">
              <a:solidFill>
                <a:schemeClr val="tx1"/>
              </a:solidFill>
            </a:rPr>
            <a:t>Step 1                             </a:t>
          </a:r>
          <a:r>
            <a:rPr lang="en-US" sz="1400"/>
            <a:t>Review </a:t>
          </a:r>
          <a:r>
            <a:rPr lang="en-US" sz="1400" b="0">
              <a:solidFill>
                <a:schemeClr val="tx1"/>
              </a:solidFill>
            </a:rPr>
            <a:t>and Update </a:t>
          </a:r>
          <a:r>
            <a:rPr lang="en-US" sz="1400"/>
            <a:t>Strategic Plan</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dgm:t>
        <a:bodyPr/>
        <a:lstStyle/>
        <a:p>
          <a:r>
            <a:rPr lang="en-US" sz="1600" b="1"/>
            <a:t>Step 6               </a:t>
          </a:r>
          <a:r>
            <a:rPr lang="en-US" sz="1400" b="0">
              <a:latin typeface="+mn-lt"/>
            </a:rPr>
            <a:t>Principals:</a:t>
          </a:r>
          <a:r>
            <a:rPr lang="en-US" sz="1600" b="1"/>
            <a:t> </a:t>
          </a:r>
          <a:r>
            <a:rPr lang="en-US" sz="1400" b="0">
              <a:solidFill>
                <a:schemeClr val="tx1"/>
              </a:solidFill>
            </a:rPr>
            <a:t>HR Staffing Conferences Begin</a:t>
          </a:r>
        </a:p>
        <a:p>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a:solidFill>
              <a:srgbClr val="FF0000"/>
            </a:solidFill>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dgm:t>
        <a:bodyPr/>
        <a:lstStyle/>
        <a:p>
          <a:pPr>
            <a:lnSpc>
              <a:spcPct val="90000"/>
            </a:lnSpc>
            <a:spcAft>
              <a:spcPct val="35000"/>
            </a:spcAft>
          </a:pPr>
          <a:r>
            <a:rPr lang="en-US" sz="1600" b="1">
              <a:solidFill>
                <a:schemeClr val="tx1"/>
              </a:solidFill>
            </a:rPr>
            <a:t>Step 3              </a:t>
          </a:r>
          <a:r>
            <a:rPr lang="en-US" sz="1400"/>
            <a:t>GO Team Initial Budget Session</a:t>
          </a:r>
        </a:p>
        <a:p>
          <a:pPr rtl="0">
            <a:lnSpc>
              <a:spcPct val="90000"/>
            </a:lnSpc>
            <a:spcAft>
              <a:spcPct val="35000"/>
            </a:spcAft>
          </a:pPr>
          <a:r>
            <a:rPr lang="en-US" sz="1200">
              <a:solidFill>
                <a:srgbClr val="FF0000"/>
              </a:solidFill>
            </a:rPr>
            <a:t>January 17 – </a:t>
          </a:r>
          <a:r>
            <a:rPr lang="en-US" sz="1200">
              <a:solidFill>
                <a:srgbClr val="FF0000"/>
              </a:solidFill>
              <a:latin typeface="Calibri"/>
            </a:rPr>
            <a:t>early February</a:t>
          </a:r>
        </a:p>
        <a:p>
          <a:pPr>
            <a:lnSpc>
              <a:spcPct val="90000"/>
            </a:lnSpc>
            <a:spcAft>
              <a:spcPct val="35000"/>
            </a:spcAft>
          </a:pPr>
          <a:r>
            <a:rPr lang="en-US" sz="1200">
              <a:solidFill>
                <a:srgbClr val="FF0000"/>
              </a:solidFill>
              <a:latin typeface="Calibri"/>
            </a:rPr>
            <a:t> </a:t>
          </a:r>
          <a:endParaRPr lang="en-US" sz="1200"/>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dgm:t>
        <a:bodyPr/>
        <a:lstStyle/>
        <a:p>
          <a:pPr>
            <a:lnSpc>
              <a:spcPct val="90000"/>
            </a:lnSpc>
            <a:spcAft>
              <a:spcPct val="35000"/>
            </a:spcAft>
          </a:pPr>
          <a:r>
            <a:rPr lang="en-US" sz="1600" b="1">
              <a:solidFill>
                <a:schemeClr val="tx1"/>
              </a:solidFill>
            </a:rPr>
            <a:t>Step 7      </a:t>
          </a:r>
          <a:r>
            <a:rPr lang="en-US" sz="1400"/>
            <a:t>GO Team Final Budget Approval Meeting</a:t>
          </a:r>
        </a:p>
        <a:p>
          <a:pPr>
            <a:lnSpc>
              <a:spcPct val="90000"/>
            </a:lnSpc>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15</a:t>
          </a:r>
          <a:endParaRPr lang="en-US" sz="1200" b="1">
            <a:solidFill>
              <a:srgbClr val="FF0000"/>
            </a:solidFill>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dgm:spPr/>
      <dgm:t>
        <a:bodyPr/>
        <a:lstStyle/>
        <a:p>
          <a:endParaRPr lang="en-US"/>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dgm:pt>
    <dgm:pt modelId="{E8B40589-00D1-4838-8AD8-123CD845CC3A}" type="pres">
      <dgm:prSet presAssocID="{CBFAD42E-BC13-4677-A698-C8417C853277}" presName="ParentText" presStyleLbl="revTx" presStyleIdx="1" presStyleCnt="7">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dgm:pt>
    <dgm:pt modelId="{A01F39AB-3E94-413F-B395-2CF4CF9063BE}" type="pres">
      <dgm:prSet presAssocID="{CC1B2A00-68A2-416B-8F3C-D16E0AA80116}" presName="ParentText" presStyleLbl="revTx" presStyleIdx="2" presStyleCnt="7">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dgm:pt>
    <dgm:pt modelId="{7607999D-1219-4E19-B4D8-80FBD9B53FC0}" type="pres">
      <dgm:prSet presAssocID="{9BB649CE-74CD-4483-9383-CCF688F359CC}" presName="ParentText" presStyleLbl="revTx" presStyleIdx="3" presStyleCnt="7" custScaleX="11149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dgm:pt>
    <dgm:pt modelId="{206A2E6F-C869-44E6-99A4-DF2204F37ADC}" type="pres">
      <dgm:prSet presAssocID="{C8D17AA3-A208-483B-8C96-381C095C31D7}" presName="ParentText" presStyleLbl="revTx" presStyleIdx="4" presStyleCnt="7">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dgm:pt>
    <dgm:pt modelId="{4815C9C2-7172-49B5-AAA4-580ECA3DFE29}" type="pres">
      <dgm:prSet presAssocID="{6C3A5691-9935-4850-A7F8-C5616876CEF5}" presName="ParentText" presStyleLbl="revTx" presStyleIdx="5" presStyleCnt="7" custScaleX="113967" custLinFactNeighborX="7821" custLinFactNeighborY="-4179">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dgm:pt>
    <dgm:pt modelId="{EBFC99F0-AC0E-4E80-8864-5ADBF875329D}" type="pres">
      <dgm:prSet presAssocID="{21558AD2-F25A-4064-8C41-8BABC31C233B}" presName="ParentText" presStyleLbl="revTx" presStyleIdx="6" presStyleCnt="7" custLinFactNeighborX="28" custLinFactNeighborY="-5710">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226005-596F-4B03-979B-7869B71C61B3}"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0C1D2607-0AA8-4703-8CD9-C80627D357E8}">
      <dgm:prSet/>
      <dgm:spPr/>
      <dgm:t>
        <a:bodyPr/>
        <a:lstStyle/>
        <a:p>
          <a:r>
            <a:rPr lang="en-US"/>
            <a:t>Are our school’s priorities (from your strategic plan) reflected in this budget? </a:t>
          </a:r>
        </a:p>
      </dgm:t>
    </dgm:pt>
    <dgm:pt modelId="{63165D8E-7B34-4FCF-B848-7C16EFD0B634}" type="parTrans" cxnId="{8B60146B-6D28-434F-A45B-635569B9DC41}">
      <dgm:prSet/>
      <dgm:spPr/>
      <dgm:t>
        <a:bodyPr/>
        <a:lstStyle/>
        <a:p>
          <a:endParaRPr lang="en-US"/>
        </a:p>
      </dgm:t>
    </dgm:pt>
    <dgm:pt modelId="{59EC5809-7017-4AAF-A2C0-1C00F5C80D7D}" type="sibTrans" cxnId="{8B60146B-6D28-434F-A45B-635569B9DC41}">
      <dgm:prSet/>
      <dgm:spPr/>
      <dgm:t>
        <a:bodyPr/>
        <a:lstStyle/>
        <a:p>
          <a:endParaRPr lang="en-US"/>
        </a:p>
      </dgm:t>
    </dgm:pt>
    <dgm:pt modelId="{F3B6E757-8A37-4F10-8C34-BFAD7F7A8A5B}">
      <dgm:prSet/>
      <dgm:spPr/>
      <dgm:t>
        <a:bodyPr/>
        <a:lstStyle/>
        <a:p>
          <a:r>
            <a:rPr lang="en-US"/>
            <a:t>Are new positions and/or resources included in the budget to address our major priorities? </a:t>
          </a:r>
        </a:p>
      </dgm:t>
    </dgm:pt>
    <dgm:pt modelId="{08A30D75-7FDA-4406-AB12-3B70A4529EA9}" type="parTrans" cxnId="{D9D8CF70-B277-4673-AE5B-8166513062E7}">
      <dgm:prSet/>
      <dgm:spPr/>
      <dgm:t>
        <a:bodyPr/>
        <a:lstStyle/>
        <a:p>
          <a:endParaRPr lang="en-US"/>
        </a:p>
      </dgm:t>
    </dgm:pt>
    <dgm:pt modelId="{2A2A327A-BE5D-4BB6-95CA-4B1FCB579DD3}" type="sibTrans" cxnId="{D9D8CF70-B277-4673-AE5B-8166513062E7}">
      <dgm:prSet/>
      <dgm:spPr/>
      <dgm:t>
        <a:bodyPr/>
        <a:lstStyle/>
        <a:p>
          <a:endParaRPr lang="en-US"/>
        </a:p>
      </dgm:t>
    </dgm:pt>
    <dgm:pt modelId="{712A05D9-A668-45B1-A2FF-2BA2784E196D}">
      <dgm:prSet/>
      <dgm:spPr/>
      <dgm:t>
        <a:bodyPr/>
        <a:lstStyle/>
        <a:p>
          <a:r>
            <a:rPr lang="en-US"/>
            <a:t>Do we know (as a team) the plan to support implementation of these priorities beyond the budget (ex. What strategies will be implemented)? </a:t>
          </a:r>
        </a:p>
      </dgm:t>
    </dgm:pt>
    <dgm:pt modelId="{EC34BEB3-7DF2-4824-A969-4177AA2A62B5}" type="parTrans" cxnId="{6F141050-F8C3-4288-B996-84526940C750}">
      <dgm:prSet/>
      <dgm:spPr/>
      <dgm:t>
        <a:bodyPr/>
        <a:lstStyle/>
        <a:p>
          <a:endParaRPr lang="en-US"/>
        </a:p>
      </dgm:t>
    </dgm:pt>
    <dgm:pt modelId="{444EA1F5-1681-4A13-AD3E-D15B07F8022D}" type="sibTrans" cxnId="{6F141050-F8C3-4288-B996-84526940C750}">
      <dgm:prSet/>
      <dgm:spPr/>
      <dgm:t>
        <a:bodyPr/>
        <a:lstStyle/>
        <a:p>
          <a:endParaRPr lang="en-US"/>
        </a:p>
      </dgm:t>
    </dgm:pt>
    <dgm:pt modelId="{45BA79BF-FC7A-4998-BB53-EF2C916DFAF9}">
      <dgm:prSet/>
      <dgm:spPr/>
      <dgm:t>
        <a:bodyPr/>
        <a:lstStyle/>
        <a:p>
          <a:r>
            <a:rPr lang="en-US"/>
            <a:t>What tradeoffs are being made in order to support these priorities? </a:t>
          </a:r>
        </a:p>
      </dgm:t>
    </dgm:pt>
    <dgm:pt modelId="{140BECAA-D98C-4C69-A3C2-7BBCC78D25BB}" type="parTrans" cxnId="{B257B6BA-9F28-4216-B9A2-F61C0D127B54}">
      <dgm:prSet/>
      <dgm:spPr/>
      <dgm:t>
        <a:bodyPr/>
        <a:lstStyle/>
        <a:p>
          <a:endParaRPr lang="en-US"/>
        </a:p>
      </dgm:t>
    </dgm:pt>
    <dgm:pt modelId="{7487026C-178B-4E34-B0D9-6BDF4AE2793A}" type="sibTrans" cxnId="{B257B6BA-9F28-4216-B9A2-F61C0D127B54}">
      <dgm:prSet/>
      <dgm:spPr/>
      <dgm:t>
        <a:bodyPr/>
        <a:lstStyle/>
        <a:p>
          <a:endParaRPr lang="en-US"/>
        </a:p>
      </dgm:t>
    </dgm:pt>
    <dgm:pt modelId="{D40980B6-DEEE-4B68-87E7-D1EE1EC6B38E}">
      <dgm:prSet/>
      <dgm:spPr/>
      <dgm:t>
        <a:bodyPr/>
        <a:lstStyle/>
        <a:p>
          <a:r>
            <a:rPr lang="en-US"/>
            <a:t> How are district and cluster priorities reflected in our budget? </a:t>
          </a:r>
        </a:p>
      </dgm:t>
    </dgm:pt>
    <dgm:pt modelId="{BD7BC16A-593D-4BC4-844D-8DCFE066C1D9}" type="parTrans" cxnId="{EFC40DE7-64C3-45B1-A7DC-0B91F80E431E}">
      <dgm:prSet/>
      <dgm:spPr/>
      <dgm:t>
        <a:bodyPr/>
        <a:lstStyle/>
        <a:p>
          <a:endParaRPr lang="en-US"/>
        </a:p>
      </dgm:t>
    </dgm:pt>
    <dgm:pt modelId="{EEAF7554-869F-4204-9044-AD222772588F}" type="sibTrans" cxnId="{EFC40DE7-64C3-45B1-A7DC-0B91F80E431E}">
      <dgm:prSet/>
      <dgm:spPr/>
      <dgm:t>
        <a:bodyPr/>
        <a:lstStyle/>
        <a:p>
          <a:endParaRPr lang="en-US"/>
        </a:p>
      </dgm:t>
    </dgm:pt>
    <dgm:pt modelId="{10EBA281-E8EE-4BE4-A124-00A2934956A6}">
      <dgm:prSet/>
      <dgm:spPr/>
      <dgm:t>
        <a:bodyPr/>
        <a:lstStyle/>
        <a:p>
          <a:r>
            <a:rPr lang="en-US"/>
            <a:t>Cluster priorities- what staff, materials, etc. are dedicated to supporting our cluster’s priorities? </a:t>
          </a:r>
        </a:p>
      </dgm:t>
    </dgm:pt>
    <dgm:pt modelId="{76D3EFF9-2BFC-4975-99CF-7877BF11C24B}" type="parTrans" cxnId="{3D29DD89-FDCA-4EB1-A999-B45CCEFF8D1E}">
      <dgm:prSet/>
      <dgm:spPr/>
      <dgm:t>
        <a:bodyPr/>
        <a:lstStyle/>
        <a:p>
          <a:endParaRPr lang="en-US"/>
        </a:p>
      </dgm:t>
    </dgm:pt>
    <dgm:pt modelId="{50E273AA-9C61-40F3-8560-7444AF1D5007}" type="sibTrans" cxnId="{3D29DD89-FDCA-4EB1-A999-B45CCEFF8D1E}">
      <dgm:prSet/>
      <dgm:spPr/>
      <dgm:t>
        <a:bodyPr/>
        <a:lstStyle/>
        <a:p>
          <a:endParaRPr lang="en-US"/>
        </a:p>
      </dgm:t>
    </dgm:pt>
    <dgm:pt modelId="{557A3FCC-C683-49B1-93B0-7E5147E5232C}">
      <dgm:prSet/>
      <dgm:spPr/>
      <dgm:t>
        <a:bodyPr/>
        <a:lstStyle/>
        <a:p>
          <a:r>
            <a:rPr lang="en-US"/>
            <a:t>Signature programs- what staff, materials, etc. are dedicated to supporting our signature program? </a:t>
          </a:r>
        </a:p>
      </dgm:t>
    </dgm:pt>
    <dgm:pt modelId="{147307D2-620D-475F-AA3B-D23DABEA61EB}" type="parTrans" cxnId="{1061F836-3A72-4CA2-81BC-6C86EAD30FD8}">
      <dgm:prSet/>
      <dgm:spPr/>
      <dgm:t>
        <a:bodyPr/>
        <a:lstStyle/>
        <a:p>
          <a:endParaRPr lang="en-US"/>
        </a:p>
      </dgm:t>
    </dgm:pt>
    <dgm:pt modelId="{2B1EA24E-7EFF-491E-A08E-F787DEF999C2}" type="sibTrans" cxnId="{1061F836-3A72-4CA2-81BC-6C86EAD30FD8}">
      <dgm:prSet/>
      <dgm:spPr/>
      <dgm:t>
        <a:bodyPr/>
        <a:lstStyle/>
        <a:p>
          <a:endParaRPr lang="en-US"/>
        </a:p>
      </dgm:t>
    </dgm:pt>
    <dgm:pt modelId="{8B281087-B8BE-4922-B508-83353746C578}">
      <dgm:prSet/>
      <dgm:spPr/>
      <dgm:t>
        <a:bodyPr/>
        <a:lstStyle/>
        <a:p>
          <a:r>
            <a:rPr lang="en-US"/>
            <a:t>Are there positions our school will share with another school, i.e. nurse, counselor?</a:t>
          </a:r>
        </a:p>
      </dgm:t>
    </dgm:pt>
    <dgm:pt modelId="{9A3FD064-2F9D-4B36-A123-258C840E2313}" type="parTrans" cxnId="{4BDE9BAD-E95C-4C1C-BB3F-424DA4527AB5}">
      <dgm:prSet/>
      <dgm:spPr/>
      <dgm:t>
        <a:bodyPr/>
        <a:lstStyle/>
        <a:p>
          <a:endParaRPr lang="en-US"/>
        </a:p>
      </dgm:t>
    </dgm:pt>
    <dgm:pt modelId="{1F23F7F5-6992-4267-B726-7FC98AE7863C}" type="sibTrans" cxnId="{4BDE9BAD-E95C-4C1C-BB3F-424DA4527AB5}">
      <dgm:prSet/>
      <dgm:spPr/>
      <dgm:t>
        <a:bodyPr/>
        <a:lstStyle/>
        <a:p>
          <a:endParaRPr lang="en-US"/>
        </a:p>
      </dgm:t>
    </dgm:pt>
    <dgm:pt modelId="{6419D40A-FD47-4505-B62A-5719141083E7}" type="pres">
      <dgm:prSet presAssocID="{22226005-596F-4B03-979B-7869B71C61B3}" presName="Name0" presStyleCnt="0">
        <dgm:presLayoutVars>
          <dgm:dir/>
          <dgm:animLvl val="lvl"/>
          <dgm:resizeHandles val="exact"/>
        </dgm:presLayoutVars>
      </dgm:prSet>
      <dgm:spPr/>
    </dgm:pt>
    <dgm:pt modelId="{AEE222AD-5CA8-4EEC-91EF-EFAAC4FBEC4E}" type="pres">
      <dgm:prSet presAssocID="{0C1D2607-0AA8-4703-8CD9-C80627D357E8}" presName="linNode" presStyleCnt="0"/>
      <dgm:spPr/>
    </dgm:pt>
    <dgm:pt modelId="{F36A9E33-9AA5-4D82-8807-9474CFA8E235}" type="pres">
      <dgm:prSet presAssocID="{0C1D2607-0AA8-4703-8CD9-C80627D357E8}" presName="parentText" presStyleLbl="node1" presStyleIdx="0" presStyleCnt="2">
        <dgm:presLayoutVars>
          <dgm:chMax val="1"/>
          <dgm:bulletEnabled val="1"/>
        </dgm:presLayoutVars>
      </dgm:prSet>
      <dgm:spPr/>
    </dgm:pt>
    <dgm:pt modelId="{61934C76-2C4B-46C5-BE43-78B0EA8D3112}" type="pres">
      <dgm:prSet presAssocID="{0C1D2607-0AA8-4703-8CD9-C80627D357E8}" presName="descendantText" presStyleLbl="alignAccFollowNode1" presStyleIdx="0" presStyleCnt="2">
        <dgm:presLayoutVars>
          <dgm:bulletEnabled val="1"/>
        </dgm:presLayoutVars>
      </dgm:prSet>
      <dgm:spPr/>
    </dgm:pt>
    <dgm:pt modelId="{C04F0037-F8E8-44E9-98E7-60AF7D930E4D}" type="pres">
      <dgm:prSet presAssocID="{59EC5809-7017-4AAF-A2C0-1C00F5C80D7D}" presName="sp" presStyleCnt="0"/>
      <dgm:spPr/>
    </dgm:pt>
    <dgm:pt modelId="{1F61B4B0-8936-414E-A3AB-C6A702FB0AD9}" type="pres">
      <dgm:prSet presAssocID="{D40980B6-DEEE-4B68-87E7-D1EE1EC6B38E}" presName="linNode" presStyleCnt="0"/>
      <dgm:spPr/>
    </dgm:pt>
    <dgm:pt modelId="{AE6AC6E9-DCD0-47EF-8FC4-1B71D18EDC0B}" type="pres">
      <dgm:prSet presAssocID="{D40980B6-DEEE-4B68-87E7-D1EE1EC6B38E}" presName="parentText" presStyleLbl="node1" presStyleIdx="1" presStyleCnt="2">
        <dgm:presLayoutVars>
          <dgm:chMax val="1"/>
          <dgm:bulletEnabled val="1"/>
        </dgm:presLayoutVars>
      </dgm:prSet>
      <dgm:spPr/>
    </dgm:pt>
    <dgm:pt modelId="{E6557417-85CE-4B88-A441-E47900AFA690}" type="pres">
      <dgm:prSet presAssocID="{D40980B6-DEEE-4B68-87E7-D1EE1EC6B38E}" presName="descendantText" presStyleLbl="alignAccFollowNode1" presStyleIdx="1" presStyleCnt="2">
        <dgm:presLayoutVars>
          <dgm:bulletEnabled val="1"/>
        </dgm:presLayoutVars>
      </dgm:prSet>
      <dgm:spPr/>
    </dgm:pt>
  </dgm:ptLst>
  <dgm:cxnLst>
    <dgm:cxn modelId="{5F2D9B0E-AEAF-4786-8717-C586DD777B39}" type="presOf" srcId="{45BA79BF-FC7A-4998-BB53-EF2C916DFAF9}" destId="{61934C76-2C4B-46C5-BE43-78B0EA8D3112}" srcOrd="0" destOrd="2" presId="urn:microsoft.com/office/officeart/2005/8/layout/vList5"/>
    <dgm:cxn modelId="{1061F836-3A72-4CA2-81BC-6C86EAD30FD8}" srcId="{D40980B6-DEEE-4B68-87E7-D1EE1EC6B38E}" destId="{557A3FCC-C683-49B1-93B0-7E5147E5232C}" srcOrd="1" destOrd="0" parTransId="{147307D2-620D-475F-AA3B-D23DABEA61EB}" sibTransId="{2B1EA24E-7EFF-491E-A08E-F787DEF999C2}"/>
    <dgm:cxn modelId="{C193A53B-0E6E-4D39-A176-D84E8A563F4F}" type="presOf" srcId="{712A05D9-A668-45B1-A2FF-2BA2784E196D}" destId="{61934C76-2C4B-46C5-BE43-78B0EA8D3112}" srcOrd="0" destOrd="1" presId="urn:microsoft.com/office/officeart/2005/8/layout/vList5"/>
    <dgm:cxn modelId="{7F6E6B3F-F13F-4A15-8A68-DC02534B5B14}" type="presOf" srcId="{22226005-596F-4B03-979B-7869B71C61B3}" destId="{6419D40A-FD47-4505-B62A-5719141083E7}" srcOrd="0" destOrd="0" presId="urn:microsoft.com/office/officeart/2005/8/layout/vList5"/>
    <dgm:cxn modelId="{8B60146B-6D28-434F-A45B-635569B9DC41}" srcId="{22226005-596F-4B03-979B-7869B71C61B3}" destId="{0C1D2607-0AA8-4703-8CD9-C80627D357E8}" srcOrd="0" destOrd="0" parTransId="{63165D8E-7B34-4FCF-B848-7C16EFD0B634}" sibTransId="{59EC5809-7017-4AAF-A2C0-1C00F5C80D7D}"/>
    <dgm:cxn modelId="{6F141050-F8C3-4288-B996-84526940C750}" srcId="{0C1D2607-0AA8-4703-8CD9-C80627D357E8}" destId="{712A05D9-A668-45B1-A2FF-2BA2784E196D}" srcOrd="1" destOrd="0" parTransId="{EC34BEB3-7DF2-4824-A969-4177AA2A62B5}" sibTransId="{444EA1F5-1681-4A13-AD3E-D15B07F8022D}"/>
    <dgm:cxn modelId="{D9D8CF70-B277-4673-AE5B-8166513062E7}" srcId="{0C1D2607-0AA8-4703-8CD9-C80627D357E8}" destId="{F3B6E757-8A37-4F10-8C34-BFAD7F7A8A5B}" srcOrd="0" destOrd="0" parTransId="{08A30D75-7FDA-4406-AB12-3B70A4529EA9}" sibTransId="{2A2A327A-BE5D-4BB6-95CA-4B1FCB579DD3}"/>
    <dgm:cxn modelId="{0D88AC52-513C-43C9-A527-3AAC3D1A0573}" type="presOf" srcId="{557A3FCC-C683-49B1-93B0-7E5147E5232C}" destId="{E6557417-85CE-4B88-A441-E47900AFA690}" srcOrd="0" destOrd="1" presId="urn:microsoft.com/office/officeart/2005/8/layout/vList5"/>
    <dgm:cxn modelId="{61020A5A-39D4-437B-B684-250B0B2B9325}" type="presOf" srcId="{10EBA281-E8EE-4BE4-A124-00A2934956A6}" destId="{E6557417-85CE-4B88-A441-E47900AFA690}" srcOrd="0" destOrd="0" presId="urn:microsoft.com/office/officeart/2005/8/layout/vList5"/>
    <dgm:cxn modelId="{40AA4A81-B2E5-4536-BCA3-CED1CD219318}" type="presOf" srcId="{D40980B6-DEEE-4B68-87E7-D1EE1EC6B38E}" destId="{AE6AC6E9-DCD0-47EF-8FC4-1B71D18EDC0B}" srcOrd="0" destOrd="0" presId="urn:microsoft.com/office/officeart/2005/8/layout/vList5"/>
    <dgm:cxn modelId="{3D29DD89-FDCA-4EB1-A999-B45CCEFF8D1E}" srcId="{D40980B6-DEEE-4B68-87E7-D1EE1EC6B38E}" destId="{10EBA281-E8EE-4BE4-A124-00A2934956A6}" srcOrd="0" destOrd="0" parTransId="{76D3EFF9-2BFC-4975-99CF-7877BF11C24B}" sibTransId="{50E273AA-9C61-40F3-8560-7444AF1D5007}"/>
    <dgm:cxn modelId="{19ABE592-C80C-4B8E-9FDE-372F069984BF}" type="presOf" srcId="{0C1D2607-0AA8-4703-8CD9-C80627D357E8}" destId="{F36A9E33-9AA5-4D82-8807-9474CFA8E235}" srcOrd="0" destOrd="0" presId="urn:microsoft.com/office/officeart/2005/8/layout/vList5"/>
    <dgm:cxn modelId="{4BDE9BAD-E95C-4C1C-BB3F-424DA4527AB5}" srcId="{D40980B6-DEEE-4B68-87E7-D1EE1EC6B38E}" destId="{8B281087-B8BE-4922-B508-83353746C578}" srcOrd="2" destOrd="0" parTransId="{9A3FD064-2F9D-4B36-A123-258C840E2313}" sibTransId="{1F23F7F5-6992-4267-B726-7FC98AE7863C}"/>
    <dgm:cxn modelId="{B257B6BA-9F28-4216-B9A2-F61C0D127B54}" srcId="{0C1D2607-0AA8-4703-8CD9-C80627D357E8}" destId="{45BA79BF-FC7A-4998-BB53-EF2C916DFAF9}" srcOrd="2" destOrd="0" parTransId="{140BECAA-D98C-4C69-A3C2-7BBCC78D25BB}" sibTransId="{7487026C-178B-4E34-B0D9-6BDF4AE2793A}"/>
    <dgm:cxn modelId="{FCEB6BC1-E41D-49FA-99CA-D7CF730FE893}" type="presOf" srcId="{8B281087-B8BE-4922-B508-83353746C578}" destId="{E6557417-85CE-4B88-A441-E47900AFA690}" srcOrd="0" destOrd="2" presId="urn:microsoft.com/office/officeart/2005/8/layout/vList5"/>
    <dgm:cxn modelId="{386B64C7-7DE8-42AE-B117-C6EFF1F9CCAA}" type="presOf" srcId="{F3B6E757-8A37-4F10-8C34-BFAD7F7A8A5B}" destId="{61934C76-2C4B-46C5-BE43-78B0EA8D3112}" srcOrd="0" destOrd="0" presId="urn:microsoft.com/office/officeart/2005/8/layout/vList5"/>
    <dgm:cxn modelId="{EFC40DE7-64C3-45B1-A7DC-0B91F80E431E}" srcId="{22226005-596F-4B03-979B-7869B71C61B3}" destId="{D40980B6-DEEE-4B68-87E7-D1EE1EC6B38E}" srcOrd="1" destOrd="0" parTransId="{BD7BC16A-593D-4BC4-844D-8DCFE066C1D9}" sibTransId="{EEAF7554-869F-4204-9044-AD222772588F}"/>
    <dgm:cxn modelId="{B0215CC5-CF4C-42F1-A448-3A71A368B7A5}" type="presParOf" srcId="{6419D40A-FD47-4505-B62A-5719141083E7}" destId="{AEE222AD-5CA8-4EEC-91EF-EFAAC4FBEC4E}" srcOrd="0" destOrd="0" presId="urn:microsoft.com/office/officeart/2005/8/layout/vList5"/>
    <dgm:cxn modelId="{15FB5FDA-5532-4391-9018-B7942AE20ECB}" type="presParOf" srcId="{AEE222AD-5CA8-4EEC-91EF-EFAAC4FBEC4E}" destId="{F36A9E33-9AA5-4D82-8807-9474CFA8E235}" srcOrd="0" destOrd="0" presId="urn:microsoft.com/office/officeart/2005/8/layout/vList5"/>
    <dgm:cxn modelId="{27DEC747-711C-4A25-8D34-87AF15949BED}" type="presParOf" srcId="{AEE222AD-5CA8-4EEC-91EF-EFAAC4FBEC4E}" destId="{61934C76-2C4B-46C5-BE43-78B0EA8D3112}" srcOrd="1" destOrd="0" presId="urn:microsoft.com/office/officeart/2005/8/layout/vList5"/>
    <dgm:cxn modelId="{FE849754-35C8-434D-B87F-1FAA90524DCB}" type="presParOf" srcId="{6419D40A-FD47-4505-B62A-5719141083E7}" destId="{C04F0037-F8E8-44E9-98E7-60AF7D930E4D}" srcOrd="1" destOrd="0" presId="urn:microsoft.com/office/officeart/2005/8/layout/vList5"/>
    <dgm:cxn modelId="{602ACC57-E4AA-41CE-A1B1-5FD8576208C7}" type="presParOf" srcId="{6419D40A-FD47-4505-B62A-5719141083E7}" destId="{1F61B4B0-8936-414E-A3AB-C6A702FB0AD9}" srcOrd="2" destOrd="0" presId="urn:microsoft.com/office/officeart/2005/8/layout/vList5"/>
    <dgm:cxn modelId="{9D76B1DC-5D80-499F-ACFC-D73BCC9977BA}" type="presParOf" srcId="{1F61B4B0-8936-414E-A3AB-C6A702FB0AD9}" destId="{AE6AC6E9-DCD0-47EF-8FC4-1B71D18EDC0B}" srcOrd="0" destOrd="0" presId="urn:microsoft.com/office/officeart/2005/8/layout/vList5"/>
    <dgm:cxn modelId="{6FEF0A48-CDEE-4D02-B03D-16FC452BB39B}" type="presParOf" srcId="{1F61B4B0-8936-414E-A3AB-C6A702FB0AD9}" destId="{E6557417-85CE-4B88-A441-E47900AFA69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6865599" y="3059096"/>
        <a:ext cx="3053544" cy="1295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829844" y="-740211"/>
          <a:ext cx="5752583" cy="5752583"/>
        </a:xfrm>
        <a:prstGeom prst="blockArc">
          <a:avLst>
            <a:gd name="adj1" fmla="val 18900000"/>
            <a:gd name="adj2" fmla="val 2700000"/>
            <a:gd name="adj3" fmla="val 375"/>
          </a:avLst>
        </a:pr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83235" y="328443"/>
          <a:ext cx="6524750" cy="65722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1: Data Review</a:t>
          </a:r>
        </a:p>
      </dsp:txBody>
      <dsp:txXfrm>
        <a:off x="483235" y="328443"/>
        <a:ext cx="6524750" cy="657229"/>
      </dsp:txXfrm>
    </dsp:sp>
    <dsp:sp modelId="{C2E29C9B-1B04-4D0F-884B-53184464A0CF}">
      <dsp:nvSpPr>
        <dsp:cNvPr id="0" name=""/>
        <dsp:cNvSpPr/>
      </dsp:nvSpPr>
      <dsp:spPr>
        <a:xfrm>
          <a:off x="105649" y="258908"/>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60040" y="1314458"/>
          <a:ext cx="6147945" cy="657229"/>
        </a:xfrm>
        <a:prstGeom prst="rect">
          <a:avLst/>
        </a:prstGeom>
        <a:gradFill rotWithShape="0">
          <a:gsLst>
            <a:gs pos="0">
              <a:schemeClr val="accent5">
                <a:hueOff val="-1469746"/>
                <a:satOff val="24508"/>
                <a:lumOff val="-588"/>
                <a:alphaOff val="0"/>
                <a:satMod val="103000"/>
                <a:lumMod val="102000"/>
                <a:tint val="94000"/>
              </a:schemeClr>
            </a:gs>
            <a:gs pos="50000">
              <a:schemeClr val="accent5">
                <a:hueOff val="-1469746"/>
                <a:satOff val="24508"/>
                <a:lumOff val="-588"/>
                <a:alphaOff val="0"/>
                <a:satMod val="110000"/>
                <a:lumMod val="100000"/>
                <a:shade val="100000"/>
              </a:schemeClr>
            </a:gs>
            <a:gs pos="100000">
              <a:schemeClr val="accent5">
                <a:hueOff val="-1469746"/>
                <a:satOff val="24508"/>
                <a:lumOff val="-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2: Strategic Plan Review</a:t>
          </a:r>
        </a:p>
      </dsp:txBody>
      <dsp:txXfrm>
        <a:off x="860040" y="1314458"/>
        <a:ext cx="6147945" cy="657229"/>
      </dsp:txXfrm>
    </dsp:sp>
    <dsp:sp modelId="{C62BC85C-B34C-4F35-85DD-EF9C4FBEF2CF}">
      <dsp:nvSpPr>
        <dsp:cNvPr id="0" name=""/>
        <dsp:cNvSpPr/>
      </dsp:nvSpPr>
      <dsp:spPr>
        <a:xfrm>
          <a:off x="449271" y="1232304"/>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1469746"/>
              <a:satOff val="24508"/>
              <a:lumOff val="-58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60040" y="2111772"/>
          <a:ext cx="6147945" cy="1034629"/>
        </a:xfrm>
        <a:prstGeom prst="rect">
          <a:avLst/>
        </a:prstGeom>
        <a:gradFill rotWithShape="0">
          <a:gsLst>
            <a:gs pos="0">
              <a:schemeClr val="accent5">
                <a:hueOff val="-2939492"/>
                <a:satOff val="49016"/>
                <a:lumOff val="-1176"/>
                <a:alphaOff val="0"/>
                <a:satMod val="103000"/>
                <a:lumMod val="102000"/>
                <a:tint val="94000"/>
              </a:schemeClr>
            </a:gs>
            <a:gs pos="50000">
              <a:schemeClr val="accent5">
                <a:hueOff val="-2939492"/>
                <a:satOff val="49016"/>
                <a:lumOff val="-1176"/>
                <a:alphaOff val="0"/>
                <a:satMod val="110000"/>
                <a:lumMod val="100000"/>
                <a:shade val="100000"/>
              </a:schemeClr>
            </a:gs>
            <a:gs pos="100000">
              <a:schemeClr val="accent5">
                <a:hueOff val="-2939492"/>
                <a:satOff val="49016"/>
                <a:lumOff val="-11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1200150" lvl="0" indent="-12001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Step 3: Budget Parameters</a:t>
          </a:r>
        </a:p>
        <a:p>
          <a:pPr marL="1314450" lvl="0" indent="-1714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(Strategic Priorities)</a:t>
          </a:r>
        </a:p>
      </dsp:txBody>
      <dsp:txXfrm>
        <a:off x="860040" y="2111772"/>
        <a:ext cx="6147945" cy="1034629"/>
      </dsp:txXfrm>
    </dsp:sp>
    <dsp:sp modelId="{75410455-6758-4137-A48C-492062AAE167}">
      <dsp:nvSpPr>
        <dsp:cNvPr id="0" name=""/>
        <dsp:cNvSpPr/>
      </dsp:nvSpPr>
      <dsp:spPr>
        <a:xfrm>
          <a:off x="449271" y="2218319"/>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2939492"/>
              <a:satOff val="49016"/>
              <a:lumOff val="-117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83235" y="3286487"/>
          <a:ext cx="6524750" cy="657229"/>
        </a:xfrm>
        <a:prstGeom prst="rect">
          <a:avLst/>
        </a:prstGeom>
        <a:gradFill rotWithShape="0">
          <a:gsLst>
            <a:gs pos="0">
              <a:schemeClr val="accent5">
                <a:hueOff val="-4409238"/>
                <a:satOff val="73524"/>
                <a:lumOff val="-1764"/>
                <a:alphaOff val="0"/>
                <a:satMod val="103000"/>
                <a:lumMod val="102000"/>
                <a:tint val="94000"/>
              </a:schemeClr>
            </a:gs>
            <a:gs pos="50000">
              <a:schemeClr val="accent5">
                <a:hueOff val="-4409238"/>
                <a:satOff val="73524"/>
                <a:lumOff val="-1764"/>
                <a:alphaOff val="0"/>
                <a:satMod val="110000"/>
                <a:lumMod val="100000"/>
                <a:shade val="100000"/>
              </a:schemeClr>
            </a:gs>
            <a:gs pos="100000">
              <a:schemeClr val="accent5">
                <a:hueOff val="-4409238"/>
                <a:satOff val="73524"/>
                <a:lumOff val="-176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4: Budget Choices</a:t>
          </a:r>
        </a:p>
      </dsp:txBody>
      <dsp:txXfrm>
        <a:off x="483235" y="3286487"/>
        <a:ext cx="6524750" cy="657229"/>
      </dsp:txXfrm>
    </dsp:sp>
    <dsp:sp modelId="{A98F9A17-EE34-4534-B6D3-B3E4A48124DD}">
      <dsp:nvSpPr>
        <dsp:cNvPr id="0" name=""/>
        <dsp:cNvSpPr/>
      </dsp:nvSpPr>
      <dsp:spPr>
        <a:xfrm>
          <a:off x="0" y="3149159"/>
          <a:ext cx="821536" cy="821536"/>
        </a:xfrm>
        <a:prstGeom prst="ellipse">
          <a:avLst/>
        </a:prstGeom>
        <a:blipFill rotWithShape="0">
          <a:blip xmlns:r="http://schemas.openxmlformats.org/officeDocument/2006/relationships" r:embed="rId2"/>
          <a:stretch>
            <a:fillRect/>
          </a:stretch>
        </a:blipFill>
        <a:ln w="6350" cap="flat" cmpd="sng" algn="ctr">
          <a:solidFill>
            <a:schemeClr val="accent5">
              <a:hueOff val="-4409238"/>
              <a:satOff val="73524"/>
              <a:lumOff val="-176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255178" y="1901020"/>
          <a:ext cx="762799" cy="126928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127848" y="2280262"/>
          <a:ext cx="1145914" cy="10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1                             </a:t>
          </a:r>
          <a:r>
            <a:rPr lang="en-US" sz="1400" kern="1200"/>
            <a:t>Review </a:t>
          </a:r>
          <a:r>
            <a:rPr lang="en-US" sz="1400" b="0" kern="1200">
              <a:solidFill>
                <a:schemeClr val="tx1"/>
              </a:solidFill>
            </a:rPr>
            <a:t>and Update </a:t>
          </a:r>
          <a:r>
            <a:rPr lang="en-US" sz="1400" kern="1200"/>
            <a:t>Strategic Plan</a:t>
          </a:r>
        </a:p>
      </dsp:txBody>
      <dsp:txXfrm>
        <a:off x="127848" y="2280262"/>
        <a:ext cx="1145914" cy="1004461"/>
      </dsp:txXfrm>
    </dsp:sp>
    <dsp:sp modelId="{BF36F651-9306-4FAE-98A3-35BD65F0CE8C}">
      <dsp:nvSpPr>
        <dsp:cNvPr id="0" name=""/>
        <dsp:cNvSpPr/>
      </dsp:nvSpPr>
      <dsp:spPr>
        <a:xfrm>
          <a:off x="1057552" y="1807575"/>
          <a:ext cx="216210" cy="21621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658001" y="1553890"/>
          <a:ext cx="762799" cy="126928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530671" y="1933132"/>
          <a:ext cx="1145914" cy="10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2 </a:t>
          </a:r>
          <a:r>
            <a:rPr lang="en-US" sz="1400" b="0" kern="1200">
              <a:solidFill>
                <a:schemeClr val="tx1"/>
              </a:solidFill>
            </a:rPr>
            <a:t>P</a:t>
          </a:r>
          <a:r>
            <a:rPr lang="en-US" sz="1400" b="0" kern="1200"/>
            <a:t>ri</a:t>
          </a:r>
          <a:r>
            <a:rPr lang="en-US" sz="1400" kern="1200"/>
            <a:t>ncipals: Workshop   FY 25 Budget</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17 </a:t>
          </a:r>
          <a:r>
            <a:rPr lang="en-US" sz="1200" kern="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kern="1200">
            <a:solidFill>
              <a:srgbClr val="FF0000"/>
            </a:solidFill>
          </a:endParaRPr>
        </a:p>
      </dsp:txBody>
      <dsp:txXfrm>
        <a:off x="1530671" y="1933132"/>
        <a:ext cx="1145914" cy="1004461"/>
      </dsp:txXfrm>
    </dsp:sp>
    <dsp:sp modelId="{CF777F59-7D55-4DCB-9264-A6427EA7C9F7}">
      <dsp:nvSpPr>
        <dsp:cNvPr id="0" name=""/>
        <dsp:cNvSpPr/>
      </dsp:nvSpPr>
      <dsp:spPr>
        <a:xfrm>
          <a:off x="2460375" y="1460445"/>
          <a:ext cx="216210" cy="21621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3060825" y="1206760"/>
          <a:ext cx="762799" cy="126928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2933494" y="1586002"/>
          <a:ext cx="1145914" cy="10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3              </a:t>
          </a:r>
          <a:r>
            <a:rPr lang="en-US" sz="1400" kern="1200"/>
            <a:t>GO Team Initial Budget Session</a:t>
          </a:r>
        </a:p>
        <a:p>
          <a:pPr marL="0" lvl="0" indent="0" algn="l" defTabSz="711200" rtl="0">
            <a:lnSpc>
              <a:spcPct val="90000"/>
            </a:lnSpc>
            <a:spcBef>
              <a:spcPct val="0"/>
            </a:spcBef>
            <a:spcAft>
              <a:spcPct val="35000"/>
            </a:spcAft>
            <a:buNone/>
          </a:pPr>
          <a:r>
            <a:rPr lang="en-US" sz="1200" kern="1200">
              <a:solidFill>
                <a:srgbClr val="FF0000"/>
              </a:solidFill>
            </a:rPr>
            <a:t>January 17 – </a:t>
          </a:r>
          <a:r>
            <a:rPr lang="en-US" sz="1200" kern="1200">
              <a:solidFill>
                <a:srgbClr val="FF0000"/>
              </a:solidFill>
              <a:latin typeface="Calibri"/>
            </a:rPr>
            <a:t>early February</a:t>
          </a:r>
        </a:p>
        <a:p>
          <a:pPr marL="0" lvl="0" indent="0" algn="l" defTabSz="711200">
            <a:lnSpc>
              <a:spcPct val="90000"/>
            </a:lnSpc>
            <a:spcBef>
              <a:spcPct val="0"/>
            </a:spcBef>
            <a:spcAft>
              <a:spcPct val="35000"/>
            </a:spcAft>
            <a:buNone/>
          </a:pPr>
          <a:r>
            <a:rPr lang="en-US" sz="1200" kern="1200">
              <a:solidFill>
                <a:srgbClr val="FF0000"/>
              </a:solidFill>
              <a:latin typeface="Calibri"/>
            </a:rPr>
            <a:t> </a:t>
          </a:r>
          <a:endParaRPr lang="en-US" sz="1200" kern="1200"/>
        </a:p>
      </dsp:txBody>
      <dsp:txXfrm>
        <a:off x="2933494" y="1586002"/>
        <a:ext cx="1145914" cy="1004461"/>
      </dsp:txXfrm>
    </dsp:sp>
    <dsp:sp modelId="{0B6A4153-48F2-495A-8F36-EF367C3A1F65}">
      <dsp:nvSpPr>
        <dsp:cNvPr id="0" name=""/>
        <dsp:cNvSpPr/>
      </dsp:nvSpPr>
      <dsp:spPr>
        <a:xfrm>
          <a:off x="3863199" y="1113315"/>
          <a:ext cx="216210" cy="21621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4463648" y="795265"/>
          <a:ext cx="762799" cy="126928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4329207" y="1186620"/>
          <a:ext cx="1277683" cy="1133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4         </a:t>
          </a:r>
          <a:r>
            <a:rPr lang="en-US" sz="1400" kern="1200"/>
            <a:t> Principals: Associate Supt. Discussions and Review</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kern="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kern="1200">
            <a:solidFill>
              <a:srgbClr val="FF0000"/>
            </a:solidFill>
          </a:endParaRPr>
        </a:p>
      </dsp:txBody>
      <dsp:txXfrm>
        <a:off x="4329207" y="1186620"/>
        <a:ext cx="1277683" cy="1133193"/>
      </dsp:txXfrm>
    </dsp:sp>
    <dsp:sp modelId="{14D6D005-BE49-4BAB-95C3-4B8C975E012F}">
      <dsp:nvSpPr>
        <dsp:cNvPr id="0" name=""/>
        <dsp:cNvSpPr/>
      </dsp:nvSpPr>
      <dsp:spPr>
        <a:xfrm>
          <a:off x="5266022" y="701819"/>
          <a:ext cx="216210" cy="21621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5866471" y="448135"/>
          <a:ext cx="762799" cy="126928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5739141" y="827376"/>
          <a:ext cx="1145914" cy="10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endParaRPr lang="en-US" sz="4700" kern="1200"/>
        </a:p>
      </dsp:txBody>
      <dsp:txXfrm>
        <a:off x="5739141" y="827376"/>
        <a:ext cx="1145914" cy="1004461"/>
      </dsp:txXfrm>
    </dsp:sp>
    <dsp:sp modelId="{83CE1626-AB3F-41DF-AF17-CD304E816755}">
      <dsp:nvSpPr>
        <dsp:cNvPr id="0" name=""/>
        <dsp:cNvSpPr/>
      </dsp:nvSpPr>
      <dsp:spPr>
        <a:xfrm>
          <a:off x="6668845" y="354689"/>
          <a:ext cx="216210" cy="21621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7269294" y="101005"/>
          <a:ext cx="762799" cy="126928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7151561" y="438270"/>
          <a:ext cx="1305964" cy="10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6               </a:t>
          </a:r>
          <a:r>
            <a:rPr lang="en-US" sz="1400" b="0" kern="1200">
              <a:latin typeface="+mn-lt"/>
            </a:rPr>
            <a:t>Principals:</a:t>
          </a:r>
          <a:r>
            <a:rPr lang="en-US" sz="1600" b="1" kern="1200"/>
            <a:t> </a:t>
          </a:r>
          <a:r>
            <a:rPr lang="en-US" sz="1400" b="0" kern="1200">
              <a:solidFill>
                <a:schemeClr val="tx1"/>
              </a:solidFill>
            </a:rPr>
            <a:t>HR Staffing Conferences Begin</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kern="1200">
            <a:solidFill>
              <a:srgbClr val="FF0000"/>
            </a:solidFill>
          </a:endParaRPr>
        </a:p>
      </dsp:txBody>
      <dsp:txXfrm>
        <a:off x="7151561" y="438270"/>
        <a:ext cx="1305964" cy="1004461"/>
      </dsp:txXfrm>
    </dsp:sp>
    <dsp:sp modelId="{8A8BDF46-5CD7-4385-AD19-1595B30DFB05}">
      <dsp:nvSpPr>
        <dsp:cNvPr id="0" name=""/>
        <dsp:cNvSpPr/>
      </dsp:nvSpPr>
      <dsp:spPr>
        <a:xfrm>
          <a:off x="8071668" y="7559"/>
          <a:ext cx="216210" cy="21621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8672117" y="-246124"/>
          <a:ext cx="762799" cy="126928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8545108" y="75762"/>
          <a:ext cx="1145914" cy="10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7      </a:t>
          </a:r>
          <a:r>
            <a:rPr lang="en-US" sz="1400" kern="1200"/>
            <a:t>GO Team Final Budget Approval Meeting</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15</a:t>
          </a:r>
          <a:endParaRPr lang="en-US" sz="1200" b="1" kern="1200">
            <a:solidFill>
              <a:srgbClr val="FF0000"/>
            </a:solidFill>
          </a:endParaRPr>
        </a:p>
      </dsp:txBody>
      <dsp:txXfrm>
        <a:off x="8545108" y="75762"/>
        <a:ext cx="1145914" cy="10044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34C76-2C4B-46C5-BE43-78B0EA8D3112}">
      <dsp:nvSpPr>
        <dsp:cNvPr id="0" name=""/>
        <dsp:cNvSpPr/>
      </dsp:nvSpPr>
      <dsp:spPr>
        <a:xfrm rot="5400000">
          <a:off x="5648159" y="-1878006"/>
          <a:ext cx="2001223" cy="625766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Are new positions and/or resources included in the budget to address our major priorities? </a:t>
          </a:r>
        </a:p>
        <a:p>
          <a:pPr marL="171450" lvl="1" indent="-171450" algn="l" defTabSz="711200">
            <a:lnSpc>
              <a:spcPct val="90000"/>
            </a:lnSpc>
            <a:spcBef>
              <a:spcPct val="0"/>
            </a:spcBef>
            <a:spcAft>
              <a:spcPct val="15000"/>
            </a:spcAft>
            <a:buChar char="•"/>
          </a:pPr>
          <a:r>
            <a:rPr lang="en-US" sz="1600" kern="1200"/>
            <a:t>Do we know (as a team) the plan to support implementation of these priorities beyond the budget (ex. What strategies will be implemented)? </a:t>
          </a:r>
        </a:p>
        <a:p>
          <a:pPr marL="171450" lvl="1" indent="-171450" algn="l" defTabSz="711200">
            <a:lnSpc>
              <a:spcPct val="90000"/>
            </a:lnSpc>
            <a:spcBef>
              <a:spcPct val="0"/>
            </a:spcBef>
            <a:spcAft>
              <a:spcPct val="15000"/>
            </a:spcAft>
            <a:buChar char="•"/>
          </a:pPr>
          <a:r>
            <a:rPr lang="en-US" sz="1600" kern="1200"/>
            <a:t>What tradeoffs are being made in order to support these priorities? </a:t>
          </a:r>
        </a:p>
      </dsp:txBody>
      <dsp:txXfrm rot="-5400000">
        <a:off x="3519938" y="347907"/>
        <a:ext cx="6159974" cy="1805839"/>
      </dsp:txXfrm>
    </dsp:sp>
    <dsp:sp modelId="{F36A9E33-9AA5-4D82-8807-9474CFA8E235}">
      <dsp:nvSpPr>
        <dsp:cNvPr id="0" name=""/>
        <dsp:cNvSpPr/>
      </dsp:nvSpPr>
      <dsp:spPr>
        <a:xfrm>
          <a:off x="0" y="62"/>
          <a:ext cx="3519937" cy="2501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Are our school’s priorities (from your strategic plan) reflected in this budget? </a:t>
          </a:r>
        </a:p>
      </dsp:txBody>
      <dsp:txXfrm>
        <a:off x="122115" y="122177"/>
        <a:ext cx="3275707" cy="2257299"/>
      </dsp:txXfrm>
    </dsp:sp>
    <dsp:sp modelId="{E6557417-85CE-4B88-A441-E47900AFA690}">
      <dsp:nvSpPr>
        <dsp:cNvPr id="0" name=""/>
        <dsp:cNvSpPr/>
      </dsp:nvSpPr>
      <dsp:spPr>
        <a:xfrm rot="5400000">
          <a:off x="5648159" y="748599"/>
          <a:ext cx="2001223" cy="625766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Cluster priorities- what staff, materials, etc. are dedicated to supporting our cluster’s priorities? </a:t>
          </a:r>
        </a:p>
        <a:p>
          <a:pPr marL="171450" lvl="1" indent="-171450" algn="l" defTabSz="711200">
            <a:lnSpc>
              <a:spcPct val="90000"/>
            </a:lnSpc>
            <a:spcBef>
              <a:spcPct val="0"/>
            </a:spcBef>
            <a:spcAft>
              <a:spcPct val="15000"/>
            </a:spcAft>
            <a:buChar char="•"/>
          </a:pPr>
          <a:r>
            <a:rPr lang="en-US" sz="1600" kern="1200"/>
            <a:t>Signature programs- what staff, materials, etc. are dedicated to supporting our signature program? </a:t>
          </a:r>
        </a:p>
        <a:p>
          <a:pPr marL="171450" lvl="1" indent="-171450" algn="l" defTabSz="711200">
            <a:lnSpc>
              <a:spcPct val="90000"/>
            </a:lnSpc>
            <a:spcBef>
              <a:spcPct val="0"/>
            </a:spcBef>
            <a:spcAft>
              <a:spcPct val="15000"/>
            </a:spcAft>
            <a:buChar char="•"/>
          </a:pPr>
          <a:r>
            <a:rPr lang="en-US" sz="1600" kern="1200"/>
            <a:t>Are there positions our school will share with another school, i.e. nurse, counselor?</a:t>
          </a:r>
        </a:p>
      </dsp:txBody>
      <dsp:txXfrm rot="-5400000">
        <a:off x="3519938" y="2974512"/>
        <a:ext cx="6159974" cy="1805839"/>
      </dsp:txXfrm>
    </dsp:sp>
    <dsp:sp modelId="{AE6AC6E9-DCD0-47EF-8FC4-1B71D18EDC0B}">
      <dsp:nvSpPr>
        <dsp:cNvPr id="0" name=""/>
        <dsp:cNvSpPr/>
      </dsp:nvSpPr>
      <dsp:spPr>
        <a:xfrm>
          <a:off x="0" y="2626668"/>
          <a:ext cx="3519937" cy="2501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 How are district and cluster priorities reflected in our budget? </a:t>
          </a:r>
        </a:p>
      </dsp:txBody>
      <dsp:txXfrm>
        <a:off x="122115" y="2748783"/>
        <a:ext cx="3275707" cy="225729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44154" cy="467363"/>
          </a:xfrm>
          <a:prstGeom prst="rect">
            <a:avLst/>
          </a:prstGeom>
        </p:spPr>
        <p:txBody>
          <a:bodyPr vert="horz" lIns="92519" tIns="46259" rIns="92519" bIns="46259" rtlCol="0"/>
          <a:lstStyle>
            <a:lvl1pPr algn="l">
              <a:defRPr sz="1200"/>
            </a:lvl1pPr>
          </a:lstStyle>
          <a:p>
            <a:endParaRPr lang="en-US"/>
          </a:p>
        </p:txBody>
      </p:sp>
      <p:sp>
        <p:nvSpPr>
          <p:cNvPr id="3" name="Date Placeholder 2"/>
          <p:cNvSpPr>
            <a:spLocks noGrp="1"/>
          </p:cNvSpPr>
          <p:nvPr>
            <p:ph type="dt" sz="quarter" idx="1"/>
          </p:nvPr>
        </p:nvSpPr>
        <p:spPr>
          <a:xfrm>
            <a:off x="3977333" y="4"/>
            <a:ext cx="3044153" cy="467363"/>
          </a:xfrm>
          <a:prstGeom prst="rect">
            <a:avLst/>
          </a:prstGeom>
        </p:spPr>
        <p:txBody>
          <a:bodyPr vert="horz" lIns="92519" tIns="46259" rIns="92519" bIns="46259" rtlCol="0"/>
          <a:lstStyle>
            <a:lvl1pPr algn="r">
              <a:defRPr sz="1200"/>
            </a:lvl1pPr>
          </a:lstStyle>
          <a:p>
            <a:fld id="{059F52E2-F1DE-46D3-BACC-78119557B962}" type="datetimeFigureOut">
              <a:rPr lang="en-US" smtClean="0"/>
              <a:t>2/8/2024</a:t>
            </a:fld>
            <a:endParaRPr lang="en-US"/>
          </a:p>
        </p:txBody>
      </p:sp>
      <p:sp>
        <p:nvSpPr>
          <p:cNvPr id="4" name="Footer Placeholder 3"/>
          <p:cNvSpPr>
            <a:spLocks noGrp="1"/>
          </p:cNvSpPr>
          <p:nvPr>
            <p:ph type="ftr" sz="quarter" idx="2"/>
          </p:nvPr>
        </p:nvSpPr>
        <p:spPr>
          <a:xfrm>
            <a:off x="6" y="8841740"/>
            <a:ext cx="3044154" cy="467363"/>
          </a:xfrm>
          <a:prstGeom prst="rect">
            <a:avLst/>
          </a:prstGeom>
        </p:spPr>
        <p:txBody>
          <a:bodyPr vert="horz" lIns="92519" tIns="46259" rIns="92519" bIns="46259" rtlCol="0" anchor="b"/>
          <a:lstStyle>
            <a:lvl1pPr algn="l">
              <a:defRPr sz="1200"/>
            </a:lvl1pPr>
          </a:lstStyle>
          <a:p>
            <a:endParaRPr lang="en-US"/>
          </a:p>
        </p:txBody>
      </p:sp>
      <p:sp>
        <p:nvSpPr>
          <p:cNvPr id="5" name="Slide Number Placeholder 4"/>
          <p:cNvSpPr>
            <a:spLocks noGrp="1"/>
          </p:cNvSpPr>
          <p:nvPr>
            <p:ph type="sldNum" sz="quarter" idx="3"/>
          </p:nvPr>
        </p:nvSpPr>
        <p:spPr>
          <a:xfrm>
            <a:off x="3977333" y="8841740"/>
            <a:ext cx="3044153" cy="467363"/>
          </a:xfrm>
          <a:prstGeom prst="rect">
            <a:avLst/>
          </a:prstGeom>
        </p:spPr>
        <p:txBody>
          <a:bodyPr vert="horz" lIns="92519" tIns="46259" rIns="92519" bIns="46259" rtlCol="0" anchor="b"/>
          <a:lstStyle>
            <a:lvl1pPr algn="r">
              <a:defRPr sz="1200"/>
            </a:lvl1pPr>
          </a:lstStyle>
          <a:p>
            <a:fld id="{4FE15C78-6CC8-4FB4-9DD6-3BEF9917CD66}" type="slidenum">
              <a:rPr lang="en-US" smtClean="0"/>
              <a:t>‹#›</a:t>
            </a:fld>
            <a:endParaRPr lang="en-US"/>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43344" cy="467071"/>
          </a:xfrm>
          <a:prstGeom prst="rect">
            <a:avLst/>
          </a:prstGeom>
        </p:spPr>
        <p:txBody>
          <a:bodyPr vert="horz" lIns="93537" tIns="46768" rIns="93537" bIns="46768" rtlCol="0"/>
          <a:lstStyle>
            <a:lvl1pPr algn="l">
              <a:defRPr sz="1200"/>
            </a:lvl1pPr>
          </a:lstStyle>
          <a:p>
            <a:endParaRPr lang="en-US"/>
          </a:p>
        </p:txBody>
      </p:sp>
      <p:sp>
        <p:nvSpPr>
          <p:cNvPr id="3" name="Date Placeholder 2"/>
          <p:cNvSpPr>
            <a:spLocks noGrp="1"/>
          </p:cNvSpPr>
          <p:nvPr>
            <p:ph type="dt" idx="1"/>
          </p:nvPr>
        </p:nvSpPr>
        <p:spPr>
          <a:xfrm>
            <a:off x="3978133" y="0"/>
            <a:ext cx="3043344" cy="467071"/>
          </a:xfrm>
          <a:prstGeom prst="rect">
            <a:avLst/>
          </a:prstGeom>
        </p:spPr>
        <p:txBody>
          <a:bodyPr vert="horz" lIns="93537" tIns="46768" rIns="93537" bIns="46768" rtlCol="0"/>
          <a:lstStyle>
            <a:lvl1pPr algn="r">
              <a:defRPr sz="1200"/>
            </a:lvl1pPr>
          </a:lstStyle>
          <a:p>
            <a:fld id="{7B299F97-F58F-4790-8A4D-46307B570D7F}" type="datetimeFigureOut">
              <a:rPr lang="en-US" smtClean="0"/>
              <a:t>2/8/2024</a:t>
            </a:fld>
            <a:endParaRPr lang="en-US"/>
          </a:p>
        </p:txBody>
      </p:sp>
      <p:sp>
        <p:nvSpPr>
          <p:cNvPr id="4" name="Slide Image Placeholder 3"/>
          <p:cNvSpPr>
            <a:spLocks noGrp="1" noRot="1" noChangeAspect="1"/>
          </p:cNvSpPr>
          <p:nvPr>
            <p:ph type="sldImg" idx="2"/>
          </p:nvPr>
        </p:nvSpPr>
        <p:spPr>
          <a:xfrm>
            <a:off x="720725" y="1165225"/>
            <a:ext cx="5581650" cy="3140075"/>
          </a:xfrm>
          <a:prstGeom prst="rect">
            <a:avLst/>
          </a:prstGeom>
          <a:noFill/>
          <a:ln w="12700">
            <a:solidFill>
              <a:prstClr val="black"/>
            </a:solidFill>
          </a:ln>
        </p:spPr>
        <p:txBody>
          <a:bodyPr vert="horz" lIns="93537" tIns="46768" rIns="93537" bIns="46768" rtlCol="0" anchor="ctr"/>
          <a:lstStyle/>
          <a:p>
            <a:endParaRPr lang="en-US"/>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3537" tIns="46768" rIns="93537" bIns="467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42034"/>
            <a:ext cx="3043344" cy="467070"/>
          </a:xfrm>
          <a:prstGeom prst="rect">
            <a:avLst/>
          </a:prstGeom>
        </p:spPr>
        <p:txBody>
          <a:bodyPr vert="horz" lIns="93537" tIns="46768" rIns="93537" bIns="46768"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4"/>
            <a:ext cx="3043344" cy="467070"/>
          </a:xfrm>
          <a:prstGeom prst="rect">
            <a:avLst/>
          </a:prstGeom>
        </p:spPr>
        <p:txBody>
          <a:bodyPr vert="horz" lIns="93537" tIns="46768" rIns="93537" bIns="46768" rtlCol="0" anchor="b"/>
          <a:lstStyle>
            <a:lvl1pPr algn="r">
              <a:defRPr sz="1200"/>
            </a:lvl1pPr>
          </a:lstStyle>
          <a:p>
            <a:fld id="{06FECA5B-CB69-434F-96AB-1E7E18E86F8F}" type="slidenum">
              <a:rPr lang="en-US" smtClean="0"/>
              <a:t>‹#›</a:t>
            </a:fld>
            <a:endParaRPr lang="en-US"/>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Today I will provide an overview of the budget allocations for FY23. We will begin the work of funding the strategic priorities we agreed upon during our strategic review meeting. (IF YOU HAVE NOT DECIDED ON YOUR PRIORITIES, YOU  WILL SAY – WE WILL DECIDE ON OUR PRIORITIES AND THEN DISCUSS ALLOCATING FUNDS TO ADDRESS THOSE PRIORITIES).</a:t>
            </a:r>
          </a:p>
          <a:p>
            <a:endParaRPr lang="en-US"/>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i="1"/>
              <a:t>Explain the pie chart and allocations</a:t>
            </a: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1720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7473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2080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CHAIR - Our final task for today! Here are questions that we need to consider to ensure we have a good working draft budget. Let’s walk through them together.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7221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1" name="Google Shape;109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In</a:t>
            </a:r>
            <a:r>
              <a:rPr lang="en-US" baseline="0"/>
              <a:t> February, we will meet again to discuss</a:t>
            </a:r>
            <a:r>
              <a:rPr lang="en-US"/>
              <a:t> how the school’s budget has been allocated to support the programmatic needs and FY23 key strategic priorities. </a:t>
            </a:r>
          </a:p>
          <a:p>
            <a:endParaRPr lang="en-US"/>
          </a:p>
          <a:p>
            <a:r>
              <a:rPr lang="en-US"/>
              <a:t>If think we need to continue our budget conversations, we will schedule additional meetings. My goal is to make sure your voices are reflected in our school’s budget.</a:t>
            </a:r>
          </a:p>
          <a:p>
            <a:endParaRPr lang="en-US"/>
          </a:p>
          <a:p>
            <a:pPr lvl="0"/>
            <a:r>
              <a:rPr lang="en-US"/>
              <a:t>I will also be meeting with my Associate Superintendent, program managers and other key leaders to go over our budget and to make sure the school is meeting the standards of service and appropriately staffing.</a:t>
            </a:r>
          </a:p>
          <a:p>
            <a:pPr lvl="0"/>
            <a:endParaRPr lang="en-US"/>
          </a:p>
          <a:p>
            <a:pPr lvl="0"/>
            <a:r>
              <a:rPr lang="en-US"/>
              <a:t>During the week of Feb. 24</a:t>
            </a:r>
            <a:r>
              <a:rPr lang="en-US" baseline="30000"/>
              <a:t>th</a:t>
            </a:r>
            <a:r>
              <a:rPr lang="en-US"/>
              <a:t> -March 2</a:t>
            </a:r>
            <a:r>
              <a:rPr lang="en-US" baseline="30000"/>
              <a:t>nd</a:t>
            </a:r>
            <a:r>
              <a:rPr lang="en-US"/>
              <a:t> , HR Staffing Conferences will be held.  At this meeting, I will present my plan for staff utilization, resource distribution and plan for staffing implications.</a:t>
            </a:r>
          </a:p>
          <a:p>
            <a:pPr lvl="0"/>
            <a:endParaRPr lang="en-US"/>
          </a:p>
          <a:p>
            <a:pPr lvl="0"/>
            <a:r>
              <a:rPr lang="en-US"/>
              <a:t>We will need to approve the budget at the ________ meeting.</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7507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8" name="Google Shape;109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981" indent="-346981">
              <a:lnSpc>
                <a:spcPct val="150000"/>
              </a:lnSpc>
              <a:buFont typeface="Symbol" panose="05050102010706020507" pitchFamily="18" charset="2"/>
              <a:buChar char=""/>
            </a:pPr>
            <a:endParaRPr 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925281">
              <a:defRPr/>
            </a:pPr>
            <a:fld id="{E68C0340-8E58-49E5-8290-EC4D182FC554}" type="slidenum">
              <a:rPr lang="en-US">
                <a:solidFill>
                  <a:prstClr val="black"/>
                </a:solidFill>
                <a:latin typeface="Calibri" panose="020F0502020204030204"/>
              </a:rPr>
              <a:pPr defTabSz="925281">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276709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92150" y="4438650"/>
            <a:ext cx="5534024" cy="3632199"/>
          </a:xfrm>
          <a:prstGeom prst="rect">
            <a:avLst/>
          </a:prstGeom>
        </p:spPr>
        <p:txBody>
          <a:bodyPr lIns="91425" tIns="91425" rIns="91425" bIns="91425" anchor="t" anchorCtr="0">
            <a:noAutofit/>
          </a:bodyPr>
          <a:lstStyle/>
          <a:p>
            <a:pPr lvl="0">
              <a:spcBef>
                <a:spcPts val="0"/>
              </a:spcBef>
              <a:buNone/>
            </a:pPr>
            <a:r>
              <a:rPr lang="en-US"/>
              <a:t>Looking for general consensus prior to Staffing Conferences</a:t>
            </a:r>
            <a:endParaRPr/>
          </a:p>
        </p:txBody>
      </p:sp>
      <p:sp>
        <p:nvSpPr>
          <p:cNvPr id="97" name="Shape 97"/>
          <p:cNvSpPr>
            <a:spLocks noGrp="1" noRot="1" noChangeAspect="1"/>
          </p:cNvSpPr>
          <p:nvPr>
            <p:ph type="sldImg" idx="2"/>
          </p:nvPr>
        </p:nvSpPr>
        <p:spPr>
          <a:xfrm>
            <a:off x="692150" y="1152525"/>
            <a:ext cx="5534025" cy="3113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8034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dirty="0"/>
              <a:t>Review the priorities that the GO Team has developed and the rationale for these priorities. Feel free to copy this slide if you have more than 3 priorities to account for.</a:t>
            </a:r>
          </a:p>
          <a:p>
            <a:pPr defTabSz="925190">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5902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1561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9858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0327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179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I am passing out the definitions for these funding categories. You will see what makes up each category. Although the school’s total budget amount will not change, allocation per function may change depending on our conversations and school needs.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1396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F74069C-88F8-48B5-8814-06317A2067C5}" type="datetime1">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FF1F2A2-C67B-4981-AD94-747309F8D8E6}" type="datetime1">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52BF9E-6463-434D-8EF8-081B1BFE5BE9}" type="datetime1">
              <a:rPr lang="en-US" smtClean="0">
                <a:solidFill>
                  <a:prstClr val="black">
                    <a:tint val="75000"/>
                  </a:prstClr>
                </a:solidFill>
              </a:r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4C80A95-A9DB-48DF-B9E4-FADC0CCD30A9}" type="datetime1">
              <a:rPr lang="en-US" smtClean="0">
                <a:solidFill>
                  <a:prstClr val="black">
                    <a:tint val="75000"/>
                  </a:prstClr>
                </a:solidFill>
              </a:r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D3C5BBF-013D-49A0-8299-37EBF36C5305}" type="datetime1">
              <a:rPr lang="en-US" smtClean="0">
                <a:solidFill>
                  <a:prstClr val="black">
                    <a:tint val="75000"/>
                  </a:prstClr>
                </a:solidFill>
              </a:r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447800"/>
            <a:ext cx="11582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62984" y="234950"/>
            <a:ext cx="11825816" cy="369332"/>
          </a:xfrm>
        </p:spPr>
        <p:txBody>
          <a:bodyPr/>
          <a:lstStyle>
            <a:lvl1pPr>
              <a:defRPr sz="2400">
                <a:effectLst>
                  <a:outerShdw blurRad="38100" dist="38100" dir="2700000" algn="tl">
                    <a:srgbClr val="000000">
                      <a:alpha val="43137"/>
                    </a:srgbClr>
                  </a:outerShdw>
                </a:effectLst>
              </a:defRPr>
            </a:lvl1pPr>
          </a:lstStyle>
          <a:p>
            <a:r>
              <a:rPr lang="en-US"/>
              <a:t>Click to edit Master title style</a:t>
            </a:r>
          </a:p>
        </p:txBody>
      </p:sp>
      <p:cxnSp>
        <p:nvCxnSpPr>
          <p:cNvPr id="8" name="Straight Connector 7"/>
          <p:cNvCxnSpPr/>
          <p:nvPr userDrawn="1"/>
        </p:nvCxnSpPr>
        <p:spPr>
          <a:xfrm>
            <a:off x="101600" y="609600"/>
            <a:ext cx="118872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87B7B8F-86C7-4C7A-AA7F-EC09E19F55AE}" type="datetime1">
              <a:rPr lang="en-US" smtClean="0">
                <a:solidFill>
                  <a:prstClr val="black">
                    <a:tint val="75000"/>
                  </a:prstClr>
                </a:solidFill>
              </a:r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669E4A-BB4D-432F-9FA6-725EF4346736}" type="datetime1">
              <a:rPr lang="en-US" smtClean="0">
                <a:solidFill>
                  <a:prstClr val="black">
                    <a:tint val="75000"/>
                  </a:prstClr>
                </a:solidFill>
              </a:r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282442A-9025-4A2E-8FC3-0DFF0A621E88}" type="datetime1">
              <a:rPr lang="en-US" smtClean="0">
                <a:solidFill>
                  <a:prstClr val="black">
                    <a:tint val="75000"/>
                  </a:prstClr>
                </a:solidFill>
              </a:r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785101B-11CE-40A1-AE5E-9F6D3B2CFF41}" type="datetime1">
              <a:rPr lang="en-US" smtClean="0">
                <a:solidFill>
                  <a:prstClr val="black">
                    <a:tint val="75000"/>
                  </a:prstClr>
                </a:solidFill>
              </a:r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E5A4DEB6-440D-4911-9FBD-1CECBD72598A}" type="datetime1">
              <a:rPr lang="en-US" smtClean="0">
                <a:solidFill>
                  <a:prstClr val="black">
                    <a:tint val="75000"/>
                  </a:prstClr>
                </a:solidFill>
              </a:rPr>
              <a:t>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3D1032CB-A36F-4489-A2C4-739711ECE5E7}" type="datetime1">
              <a:rPr lang="en-US" smtClean="0">
                <a:solidFill>
                  <a:prstClr val="black">
                    <a:tint val="75000"/>
                  </a:prstClr>
                </a:solidFill>
              </a:rPr>
              <a:t>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D2483BC-6651-4318-8D04-A985A876A93E}" type="datetime1">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35991B1-7D70-40C5-8E46-901602DB1270}" type="datetime1">
              <a:rPr lang="en-US" smtClean="0">
                <a:solidFill>
                  <a:prstClr val="black">
                    <a:tint val="75000"/>
                  </a:prstClr>
                </a:solidFill>
              </a:rPr>
              <a:t>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45826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D15F06A-3FA2-4788-9C33-08857C3AB286}" type="datetime1">
              <a:rPr lang="en-US" smtClean="0">
                <a:solidFill>
                  <a:prstClr val="black">
                    <a:tint val="75000"/>
                  </a:prstClr>
                </a:solidFill>
              </a:r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DAFDC10-3F74-43CA-A902-2A4A3CC80EA6}" type="datetime1">
              <a:rPr lang="en-US" smtClean="0">
                <a:solidFill>
                  <a:prstClr val="black">
                    <a:tint val="75000"/>
                  </a:prstClr>
                </a:solidFill>
              </a:r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849D47B-53B8-4593-A521-8FDE420F3C5A}" type="datetime1">
              <a:rPr lang="en-US" smtClean="0">
                <a:solidFill>
                  <a:prstClr val="black">
                    <a:tint val="75000"/>
                  </a:prstClr>
                </a:solidFill>
              </a:r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963B803-55C8-49D7-81F8-3C22BF5D689F}" type="datetime1">
              <a:rPr lang="en-US" smtClean="0">
                <a:solidFill>
                  <a:prstClr val="black">
                    <a:tint val="75000"/>
                  </a:prstClr>
                </a:solidFill>
              </a:r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7668349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10685811"/>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991088" y="6413619"/>
            <a:ext cx="987552" cy="274320"/>
          </a:xfrm>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162324908"/>
      </p:ext>
    </p:extLst>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423782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2459728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8E1913-9345-4E9A-9FCB-5729BA9224F7}" type="datetime1">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133967725"/>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090051602"/>
      </p:ext>
    </p:extLst>
  </p:cSld>
  <p:clrMapOvr>
    <a:masterClrMapping/>
  </p:clrMapOvr>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3508913232"/>
      </p:ext>
    </p:extLst>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50159774"/>
      </p:ext>
    </p:extLst>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283860053"/>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325828"/>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985410745"/>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4087287324"/>
      </p:ext>
    </p:extLst>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059479412"/>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58264785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D5BDE8-FE5A-4FA4-AA9D-5132DC699435}" type="datetime1">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200753"/>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1804418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5783850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87606770"/>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2527825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6103222"/>
      </p:ext>
    </p:extLst>
  </p:cSld>
  <p:clrMapOvr>
    <a:masterClrMapping/>
  </p:clrMapOvr>
  <p:transition spd="slow">
    <p:checke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7390581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332595575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4318087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309923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18842204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2679574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6493743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80699236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77192477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10478752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4850742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805608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12532054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427098594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6"/>
        <p:cNvGrpSpPr/>
        <p:nvPr/>
      </p:nvGrpSpPr>
      <p:grpSpPr>
        <a:xfrm>
          <a:off x="0" y="0"/>
          <a:ext cx="0" cy="0"/>
          <a:chOff x="0" y="0"/>
          <a:chExt cx="0" cy="0"/>
        </a:xfrm>
      </p:grpSpPr>
      <p:sp>
        <p:nvSpPr>
          <p:cNvPr id="47" name="Google Shape;47;p4"/>
          <p:cNvSpPr txBox="1">
            <a:spLocks noGrp="1"/>
          </p:cNvSpPr>
          <p:nvPr>
            <p:ph type="title"/>
          </p:nvPr>
        </p:nvSpPr>
        <p:spPr>
          <a:xfrm>
            <a:off x="812797" y="2700867"/>
            <a:ext cx="8463620" cy="1826580"/>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4000"/>
              <a:buFont typeface="Trebuchet MS"/>
              <a:buNone/>
              <a:defRPr sz="40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48" name="Google Shape;48;p4"/>
          <p:cNvSpPr txBox="1">
            <a:spLocks noGrp="1"/>
          </p:cNvSpPr>
          <p:nvPr>
            <p:ph type="body" idx="1"/>
          </p:nvPr>
        </p:nvSpPr>
        <p:spPr>
          <a:xfrm>
            <a:off x="812797" y="4527449"/>
            <a:ext cx="8463620" cy="860399"/>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600"/>
              <a:buFont typeface="Noto Sans Symbols"/>
              <a:buNone/>
              <a:defRPr sz="20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49" name="Google Shape;49;p4"/>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74A8BBF0-342D-409A-9C0A-B1B451E92883}" type="datetime1">
              <a:rPr lang="en-US" smtClean="0">
                <a:solidFill>
                  <a:prstClr val="black">
                    <a:tint val="75000"/>
                  </a:prstClr>
                </a:solidFill>
              </a:rPr>
              <a:pPr/>
              <a:t>2/8/2024</a:t>
            </a:fld>
            <a:endParaRPr lang="en-US">
              <a:solidFill>
                <a:prstClr val="black">
                  <a:tint val="75000"/>
                </a:prstClr>
              </a:solidFill>
            </a:endParaRPr>
          </a:p>
        </p:txBody>
      </p:sp>
      <p:sp>
        <p:nvSpPr>
          <p:cNvPr id="50" name="Google Shape;50;p4"/>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2807904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725F51-049C-4F09-985E-88373BC58708}" type="datetime1">
              <a:rPr lang="en-US" smtClean="0"/>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92523935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5"/>
          <p:cNvSpPr txBox="1">
            <a:spLocks noGrp="1"/>
          </p:cNvSpPr>
          <p:nvPr>
            <p:ph type="title"/>
          </p:nvPr>
        </p:nvSpPr>
        <p:spPr>
          <a:xfrm>
            <a:off x="812799" y="609600"/>
            <a:ext cx="8463616" cy="13208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53" name="Google Shape;53;p5"/>
          <p:cNvSpPr txBox="1">
            <a:spLocks noGrp="1"/>
          </p:cNvSpPr>
          <p:nvPr>
            <p:ph type="body" idx="1"/>
          </p:nvPr>
        </p:nvSpPr>
        <p:spPr>
          <a:xfrm>
            <a:off x="812799" y="2160983"/>
            <a:ext cx="4120895" cy="576262"/>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600"/>
              <a:buFont typeface="Noto Sans Symbols"/>
              <a:buNone/>
              <a:defRPr sz="2000" b="1"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440"/>
              <a:buFont typeface="Noto Sans Symbols"/>
              <a:buNone/>
              <a:defRPr sz="1800" b="1"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4" name="Google Shape;54;p5"/>
          <p:cNvSpPr txBox="1">
            <a:spLocks noGrp="1"/>
          </p:cNvSpPr>
          <p:nvPr>
            <p:ph type="body" idx="2"/>
          </p:nvPr>
        </p:nvSpPr>
        <p:spPr>
          <a:xfrm>
            <a:off x="812799" y="2737247"/>
            <a:ext cx="4120895" cy="3304117"/>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5" name="Google Shape;55;p5"/>
          <p:cNvSpPr txBox="1">
            <a:spLocks noGrp="1"/>
          </p:cNvSpPr>
          <p:nvPr>
            <p:ph type="body" idx="3"/>
          </p:nvPr>
        </p:nvSpPr>
        <p:spPr>
          <a:xfrm>
            <a:off x="5155519" y="2160983"/>
            <a:ext cx="4120895" cy="576262"/>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600"/>
              <a:buFont typeface="Noto Sans Symbols"/>
              <a:buNone/>
              <a:defRPr sz="2000" b="1"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440"/>
              <a:buFont typeface="Noto Sans Symbols"/>
              <a:buNone/>
              <a:defRPr sz="1800" b="1"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6" name="Google Shape;56;p5"/>
          <p:cNvSpPr txBox="1">
            <a:spLocks noGrp="1"/>
          </p:cNvSpPr>
          <p:nvPr>
            <p:ph type="body" idx="4"/>
          </p:nvPr>
        </p:nvSpPr>
        <p:spPr>
          <a:xfrm>
            <a:off x="5155519" y="2737247"/>
            <a:ext cx="4120895" cy="3304117"/>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7" name="Google Shape;57;p5"/>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581D52F2-9B11-4FC0-9217-7D20B3AC9849}" type="datetime1">
              <a:rPr lang="en-US" smtClean="0">
                <a:solidFill>
                  <a:prstClr val="black">
                    <a:tint val="75000"/>
                  </a:prstClr>
                </a:solidFill>
              </a:rPr>
              <a:pPr/>
              <a:t>2/8/2024</a:t>
            </a:fld>
            <a:endParaRPr lang="en-US">
              <a:solidFill>
                <a:prstClr val="black">
                  <a:tint val="75000"/>
                </a:prstClr>
              </a:solidFill>
            </a:endParaRPr>
          </a:p>
        </p:txBody>
      </p:sp>
      <p:sp>
        <p:nvSpPr>
          <p:cNvPr id="58" name="Google Shape;58;p5"/>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70258716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9"/>
        <p:cNvGrpSpPr/>
        <p:nvPr/>
      </p:nvGrpSpPr>
      <p:grpSpPr>
        <a:xfrm>
          <a:off x="0" y="0"/>
          <a:ext cx="0" cy="0"/>
          <a:chOff x="0" y="0"/>
          <a:chExt cx="0" cy="0"/>
        </a:xfrm>
      </p:grpSpPr>
      <p:sp>
        <p:nvSpPr>
          <p:cNvPr id="60" name="Google Shape;60;p6"/>
          <p:cNvSpPr txBox="1">
            <a:spLocks noGrp="1"/>
          </p:cNvSpPr>
          <p:nvPr>
            <p:ph type="title"/>
          </p:nvPr>
        </p:nvSpPr>
        <p:spPr>
          <a:xfrm>
            <a:off x="812799" y="1498605"/>
            <a:ext cx="3720243" cy="1278465"/>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2000"/>
              <a:buFont typeface="Trebuchet MS"/>
              <a:buNone/>
              <a:defRPr sz="20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61" name="Google Shape;61;p6"/>
          <p:cNvSpPr txBox="1">
            <a:spLocks noGrp="1"/>
          </p:cNvSpPr>
          <p:nvPr>
            <p:ph type="body" idx="1"/>
          </p:nvPr>
        </p:nvSpPr>
        <p:spPr>
          <a:xfrm>
            <a:off x="4761701" y="514926"/>
            <a:ext cx="4514716" cy="5526437"/>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62" name="Google Shape;62;p6"/>
          <p:cNvSpPr txBox="1">
            <a:spLocks noGrp="1"/>
          </p:cNvSpPr>
          <p:nvPr>
            <p:ph type="body" idx="2"/>
          </p:nvPr>
        </p:nvSpPr>
        <p:spPr>
          <a:xfrm>
            <a:off x="812799" y="2777068"/>
            <a:ext cx="3720243" cy="2584448"/>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840"/>
              <a:buFont typeface="Noto Sans Symbols"/>
              <a:buNone/>
              <a:defRPr sz="105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63" name="Google Shape;63;p6"/>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936542C1-4E96-413B-B72E-6C4B39D85C9D}" type="datetime1">
              <a:rPr lang="en-US" smtClean="0">
                <a:solidFill>
                  <a:prstClr val="black">
                    <a:tint val="75000"/>
                  </a:prstClr>
                </a:solidFill>
              </a:rPr>
              <a:pPr/>
              <a:t>2/8/2024</a:t>
            </a:fld>
            <a:endParaRPr lang="en-US">
              <a:solidFill>
                <a:prstClr val="black">
                  <a:tint val="75000"/>
                </a:prstClr>
              </a:solidFill>
            </a:endParaRPr>
          </a:p>
        </p:txBody>
      </p:sp>
      <p:sp>
        <p:nvSpPr>
          <p:cNvPr id="64" name="Google Shape;64;p6"/>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150031858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812800" y="4800601"/>
            <a:ext cx="8463617" cy="566737"/>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2400"/>
              <a:buFont typeface="Trebuchet MS"/>
              <a:buNone/>
              <a:defRPr sz="2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67" name="Google Shape;67;p7"/>
          <p:cNvSpPr>
            <a:spLocks noGrp="1"/>
          </p:cNvSpPr>
          <p:nvPr>
            <p:ph type="pic" idx="2"/>
          </p:nvPr>
        </p:nvSpPr>
        <p:spPr>
          <a:xfrm>
            <a:off x="812800" y="609600"/>
            <a:ext cx="8463617" cy="3845718"/>
          </a:xfrm>
          <a:prstGeom prst="rect">
            <a:avLst/>
          </a:prstGeom>
          <a:noFill/>
          <a:ln>
            <a:noFill/>
          </a:ln>
        </p:spPr>
        <p:txBody>
          <a:bodyPr spcFirstLastPara="1" wrap="square" lIns="91425" tIns="91425" rIns="91425" bIns="91425" anchor="t" anchorCtr="0"/>
          <a:lstStyle>
            <a:lvl1pPr marR="0" lvl="0" algn="ctr"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r>
              <a:rPr lang="en-US"/>
              <a:t>Click icon to add picture</a:t>
            </a:r>
            <a:endParaRPr/>
          </a:p>
        </p:txBody>
      </p:sp>
      <p:sp>
        <p:nvSpPr>
          <p:cNvPr id="68" name="Google Shape;68;p7"/>
          <p:cNvSpPr txBox="1">
            <a:spLocks noGrp="1"/>
          </p:cNvSpPr>
          <p:nvPr>
            <p:ph type="body" idx="1"/>
          </p:nvPr>
        </p:nvSpPr>
        <p:spPr>
          <a:xfrm>
            <a:off x="812800" y="5367337"/>
            <a:ext cx="8463617" cy="674024"/>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800"/>
              <a:buFont typeface="Noto Sans Symbols"/>
              <a:buNone/>
              <a:defRPr sz="10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69" name="Google Shape;69;p7"/>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2/8/2024</a:t>
            </a:fld>
            <a:endParaRPr lang="en-US">
              <a:solidFill>
                <a:prstClr val="black">
                  <a:tint val="75000"/>
                </a:prstClr>
              </a:solidFill>
            </a:endParaRPr>
          </a:p>
        </p:txBody>
      </p:sp>
      <p:sp>
        <p:nvSpPr>
          <p:cNvPr id="70" name="Google Shape;70;p7"/>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3547892110"/>
      </p:ext>
    </p:extLst>
  </p:cSld>
  <p:clrMapOvr>
    <a:masterClrMapping/>
  </p:clrMapOvr>
  <p:hf sldNum="0" hdr="0" ftr="0" dt="0"/>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71"/>
        <p:cNvGrpSpPr/>
        <p:nvPr/>
      </p:nvGrpSpPr>
      <p:grpSpPr>
        <a:xfrm>
          <a:off x="0" y="0"/>
          <a:ext cx="0" cy="0"/>
          <a:chOff x="0" y="0"/>
          <a:chExt cx="0" cy="0"/>
        </a:xfrm>
      </p:grpSpPr>
      <p:sp>
        <p:nvSpPr>
          <p:cNvPr id="72" name="Google Shape;72;p8"/>
          <p:cNvSpPr txBox="1">
            <a:spLocks noGrp="1"/>
          </p:cNvSpPr>
          <p:nvPr>
            <p:ph type="title"/>
          </p:nvPr>
        </p:nvSpPr>
        <p:spPr>
          <a:xfrm>
            <a:off x="812801" y="609601"/>
            <a:ext cx="8463617" cy="3403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73" name="Google Shape;73;p8"/>
          <p:cNvSpPr txBox="1">
            <a:spLocks noGrp="1"/>
          </p:cNvSpPr>
          <p:nvPr>
            <p:ph type="body" idx="1"/>
          </p:nvPr>
        </p:nvSpPr>
        <p:spPr>
          <a:xfrm>
            <a:off x="812801" y="4470401"/>
            <a:ext cx="8463617" cy="1570961"/>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74" name="Google Shape;74;p8"/>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2/8/2024</a:t>
            </a:fld>
            <a:endParaRPr lang="en-US">
              <a:solidFill>
                <a:prstClr val="black">
                  <a:tint val="75000"/>
                </a:prstClr>
              </a:solidFill>
            </a:endParaRPr>
          </a:p>
        </p:txBody>
      </p:sp>
      <p:sp>
        <p:nvSpPr>
          <p:cNvPr id="75" name="Google Shape;75;p8"/>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597920390"/>
      </p:ext>
    </p:extLst>
  </p:cSld>
  <p:clrMapOvr>
    <a:masterClrMapping/>
  </p:clrMapOvr>
  <p:hf sldNum="0" hdr="0" ftr="0" dt="0"/>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76"/>
        <p:cNvGrpSpPr/>
        <p:nvPr/>
      </p:nvGrpSpPr>
      <p:grpSpPr>
        <a:xfrm>
          <a:off x="0" y="0"/>
          <a:ext cx="0" cy="0"/>
          <a:chOff x="0" y="0"/>
          <a:chExt cx="0" cy="0"/>
        </a:xfrm>
      </p:grpSpPr>
      <p:sp>
        <p:nvSpPr>
          <p:cNvPr id="77" name="Google Shape;77;p9"/>
          <p:cNvSpPr txBox="1">
            <a:spLocks noGrp="1"/>
          </p:cNvSpPr>
          <p:nvPr>
            <p:ph type="title"/>
          </p:nvPr>
        </p:nvSpPr>
        <p:spPr>
          <a:xfrm>
            <a:off x="1033180" y="609601"/>
            <a:ext cx="8096243" cy="3022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78" name="Google Shape;78;p9"/>
          <p:cNvSpPr txBox="1">
            <a:spLocks noGrp="1"/>
          </p:cNvSpPr>
          <p:nvPr>
            <p:ph type="body" idx="1"/>
          </p:nvPr>
        </p:nvSpPr>
        <p:spPr>
          <a:xfrm>
            <a:off x="1468099" y="3632200"/>
            <a:ext cx="7226404" cy="381000"/>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79" name="Google Shape;79;p9"/>
          <p:cNvSpPr txBox="1">
            <a:spLocks noGrp="1"/>
          </p:cNvSpPr>
          <p:nvPr>
            <p:ph type="body" idx="2"/>
          </p:nvPr>
        </p:nvSpPr>
        <p:spPr>
          <a:xfrm>
            <a:off x="812797" y="4470401"/>
            <a:ext cx="8463620" cy="1570961"/>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80" name="Google Shape;80;p9"/>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2/8/2024</a:t>
            </a:fld>
            <a:endParaRPr lang="en-US">
              <a:solidFill>
                <a:prstClr val="black">
                  <a:tint val="75000"/>
                </a:prstClr>
              </a:solidFill>
            </a:endParaRPr>
          </a:p>
        </p:txBody>
      </p:sp>
      <p:sp>
        <p:nvSpPr>
          <p:cNvPr id="81" name="Google Shape;81;p9"/>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
        <p:nvSpPr>
          <p:cNvPr id="82" name="Google Shape;82;p9"/>
          <p:cNvSpPr txBox="1"/>
          <p:nvPr/>
        </p:nvSpPr>
        <p:spPr>
          <a:xfrm>
            <a:off x="643614" y="790377"/>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p>
        </p:txBody>
      </p:sp>
      <p:sp>
        <p:nvSpPr>
          <p:cNvPr id="83" name="Google Shape;83;p9"/>
          <p:cNvSpPr txBox="1"/>
          <p:nvPr/>
        </p:nvSpPr>
        <p:spPr>
          <a:xfrm>
            <a:off x="8996933" y="2886556"/>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p>
        </p:txBody>
      </p:sp>
    </p:spTree>
    <p:extLst>
      <p:ext uri="{BB962C8B-B14F-4D97-AF65-F5344CB8AC3E}">
        <p14:creationId xmlns:p14="http://schemas.microsoft.com/office/powerpoint/2010/main" val="1196871850"/>
      </p:ext>
    </p:extLst>
  </p:cSld>
  <p:clrMapOvr>
    <a:masterClrMapping/>
  </p:clrMapOvr>
  <p:hf sldNum="0"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84"/>
        <p:cNvGrpSpPr/>
        <p:nvPr/>
      </p:nvGrpSpPr>
      <p:grpSpPr>
        <a:xfrm>
          <a:off x="0" y="0"/>
          <a:ext cx="0" cy="0"/>
          <a:chOff x="0" y="0"/>
          <a:chExt cx="0" cy="0"/>
        </a:xfrm>
      </p:grpSpPr>
      <p:sp>
        <p:nvSpPr>
          <p:cNvPr id="85" name="Google Shape;85;p10"/>
          <p:cNvSpPr txBox="1">
            <a:spLocks noGrp="1"/>
          </p:cNvSpPr>
          <p:nvPr>
            <p:ph type="title"/>
          </p:nvPr>
        </p:nvSpPr>
        <p:spPr>
          <a:xfrm>
            <a:off x="812797" y="1931989"/>
            <a:ext cx="8463620" cy="2595459"/>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86" name="Google Shape;86;p10"/>
          <p:cNvSpPr txBox="1">
            <a:spLocks noGrp="1"/>
          </p:cNvSpPr>
          <p:nvPr>
            <p:ph type="body" idx="1"/>
          </p:nvPr>
        </p:nvSpPr>
        <p:spPr>
          <a:xfrm>
            <a:off x="812797" y="4527448"/>
            <a:ext cx="8463620" cy="1513914"/>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87" name="Google Shape;87;p10"/>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2/8/2024</a:t>
            </a:fld>
            <a:endParaRPr lang="en-US">
              <a:solidFill>
                <a:prstClr val="black">
                  <a:tint val="75000"/>
                </a:prstClr>
              </a:solidFill>
            </a:endParaRPr>
          </a:p>
        </p:txBody>
      </p:sp>
      <p:sp>
        <p:nvSpPr>
          <p:cNvPr id="88" name="Google Shape;88;p10"/>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99941940"/>
      </p:ext>
    </p:extLst>
  </p:cSld>
  <p:clrMapOvr>
    <a:masterClrMapping/>
  </p:clrMapOvr>
  <p:hf sldNum="0" hdr="0" ftr="0" dt="0"/>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89"/>
        <p:cNvGrpSpPr/>
        <p:nvPr/>
      </p:nvGrpSpPr>
      <p:grpSpPr>
        <a:xfrm>
          <a:off x="0" y="0"/>
          <a:ext cx="0" cy="0"/>
          <a:chOff x="0" y="0"/>
          <a:chExt cx="0" cy="0"/>
        </a:xfrm>
      </p:grpSpPr>
      <p:sp>
        <p:nvSpPr>
          <p:cNvPr id="90" name="Google Shape;90;p11"/>
          <p:cNvSpPr txBox="1">
            <a:spLocks noGrp="1"/>
          </p:cNvSpPr>
          <p:nvPr>
            <p:ph type="title"/>
          </p:nvPr>
        </p:nvSpPr>
        <p:spPr>
          <a:xfrm>
            <a:off x="1033180" y="609601"/>
            <a:ext cx="8096243" cy="3022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91" name="Google Shape;91;p11"/>
          <p:cNvSpPr txBox="1">
            <a:spLocks noGrp="1"/>
          </p:cNvSpPr>
          <p:nvPr>
            <p:ph type="body" idx="1"/>
          </p:nvPr>
        </p:nvSpPr>
        <p:spPr>
          <a:xfrm>
            <a:off x="812797" y="4013201"/>
            <a:ext cx="8463620" cy="514247"/>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92" name="Google Shape;92;p11"/>
          <p:cNvSpPr txBox="1">
            <a:spLocks noGrp="1"/>
          </p:cNvSpPr>
          <p:nvPr>
            <p:ph type="body" idx="2"/>
          </p:nvPr>
        </p:nvSpPr>
        <p:spPr>
          <a:xfrm>
            <a:off x="812797" y="4527448"/>
            <a:ext cx="8463620" cy="1513914"/>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93" name="Google Shape;93;p11"/>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2/8/2024</a:t>
            </a:fld>
            <a:endParaRPr lang="en-US">
              <a:solidFill>
                <a:prstClr val="black">
                  <a:tint val="75000"/>
                </a:prstClr>
              </a:solidFill>
            </a:endParaRPr>
          </a:p>
        </p:txBody>
      </p:sp>
      <p:sp>
        <p:nvSpPr>
          <p:cNvPr id="94" name="Google Shape;94;p11"/>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
        <p:nvSpPr>
          <p:cNvPr id="95" name="Google Shape;95;p11"/>
          <p:cNvSpPr txBox="1"/>
          <p:nvPr/>
        </p:nvSpPr>
        <p:spPr>
          <a:xfrm>
            <a:off x="643614" y="790377"/>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p>
        </p:txBody>
      </p:sp>
      <p:sp>
        <p:nvSpPr>
          <p:cNvPr id="96" name="Google Shape;96;p11"/>
          <p:cNvSpPr txBox="1"/>
          <p:nvPr/>
        </p:nvSpPr>
        <p:spPr>
          <a:xfrm>
            <a:off x="8996933" y="2886556"/>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p>
        </p:txBody>
      </p:sp>
    </p:spTree>
    <p:extLst>
      <p:ext uri="{BB962C8B-B14F-4D97-AF65-F5344CB8AC3E}">
        <p14:creationId xmlns:p14="http://schemas.microsoft.com/office/powerpoint/2010/main" val="3646373307"/>
      </p:ext>
    </p:extLst>
  </p:cSld>
  <p:clrMapOvr>
    <a:masterClrMapping/>
  </p:clrMapOvr>
  <p:hf sldNum="0" hdr="0" ftr="0" dt="0"/>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97"/>
        <p:cNvGrpSpPr/>
        <p:nvPr/>
      </p:nvGrpSpPr>
      <p:grpSpPr>
        <a:xfrm>
          <a:off x="0" y="0"/>
          <a:ext cx="0" cy="0"/>
          <a:chOff x="0" y="0"/>
          <a:chExt cx="0" cy="0"/>
        </a:xfrm>
      </p:grpSpPr>
      <p:sp>
        <p:nvSpPr>
          <p:cNvPr id="98" name="Google Shape;98;p12"/>
          <p:cNvSpPr txBox="1">
            <a:spLocks noGrp="1"/>
          </p:cNvSpPr>
          <p:nvPr>
            <p:ph type="title"/>
          </p:nvPr>
        </p:nvSpPr>
        <p:spPr>
          <a:xfrm>
            <a:off x="821130" y="609601"/>
            <a:ext cx="8455287" cy="3022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99" name="Google Shape;99;p12"/>
          <p:cNvSpPr txBox="1">
            <a:spLocks noGrp="1"/>
          </p:cNvSpPr>
          <p:nvPr>
            <p:ph type="body" idx="1"/>
          </p:nvPr>
        </p:nvSpPr>
        <p:spPr>
          <a:xfrm>
            <a:off x="812797" y="4013201"/>
            <a:ext cx="8463620" cy="514247"/>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chemeClr val="accent1"/>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100" name="Google Shape;100;p12"/>
          <p:cNvSpPr txBox="1">
            <a:spLocks noGrp="1"/>
          </p:cNvSpPr>
          <p:nvPr>
            <p:ph type="body" idx="2"/>
          </p:nvPr>
        </p:nvSpPr>
        <p:spPr>
          <a:xfrm>
            <a:off x="812797" y="4527448"/>
            <a:ext cx="8463620" cy="1513914"/>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101" name="Google Shape;101;p12"/>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2/8/2024</a:t>
            </a:fld>
            <a:endParaRPr lang="en-US">
              <a:solidFill>
                <a:prstClr val="black">
                  <a:tint val="75000"/>
                </a:prstClr>
              </a:solidFill>
            </a:endParaRPr>
          </a:p>
        </p:txBody>
      </p:sp>
      <p:sp>
        <p:nvSpPr>
          <p:cNvPr id="102" name="Google Shape;102;p12"/>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195217677"/>
      </p:ext>
    </p:extLst>
  </p:cSld>
  <p:clrMapOvr>
    <a:masterClrMapping/>
  </p:clrMapOvr>
  <p:hf sldNum="0" hdr="0" ftr="0" dt="0"/>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03"/>
        <p:cNvGrpSpPr/>
        <p:nvPr/>
      </p:nvGrpSpPr>
      <p:grpSpPr>
        <a:xfrm>
          <a:off x="0" y="0"/>
          <a:ext cx="0" cy="0"/>
          <a:chOff x="0" y="0"/>
          <a:chExt cx="0" cy="0"/>
        </a:xfrm>
      </p:grpSpPr>
      <p:sp>
        <p:nvSpPr>
          <p:cNvPr id="104" name="Google Shape;104;p13"/>
          <p:cNvSpPr txBox="1">
            <a:spLocks noGrp="1"/>
          </p:cNvSpPr>
          <p:nvPr>
            <p:ph type="title"/>
          </p:nvPr>
        </p:nvSpPr>
        <p:spPr>
          <a:xfrm>
            <a:off x="812799" y="609600"/>
            <a:ext cx="8463616" cy="13208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105" name="Google Shape;105;p13"/>
          <p:cNvSpPr txBox="1">
            <a:spLocks noGrp="1"/>
          </p:cNvSpPr>
          <p:nvPr>
            <p:ph type="body" idx="1"/>
          </p:nvPr>
        </p:nvSpPr>
        <p:spPr>
          <a:xfrm rot="5400000">
            <a:off x="3104222" y="-130833"/>
            <a:ext cx="3880773" cy="8463617"/>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106" name="Google Shape;106;p13"/>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7F8F9461-E3EB-40CD-B93F-E5CBBBD8E0BA}" type="datetimeFigureOut">
              <a:rPr lang="en-US" smtClean="0">
                <a:solidFill>
                  <a:prstClr val="black">
                    <a:tint val="75000"/>
                  </a:prstClr>
                </a:solidFill>
              </a:rPr>
              <a:pPr/>
              <a:t>2/8/2024</a:t>
            </a:fld>
            <a:endParaRPr lang="en-US">
              <a:solidFill>
                <a:prstClr val="black">
                  <a:tint val="75000"/>
                </a:prstClr>
              </a:solidFill>
            </a:endParaRPr>
          </a:p>
        </p:txBody>
      </p:sp>
      <p:sp>
        <p:nvSpPr>
          <p:cNvPr id="107" name="Google Shape;107;p13"/>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72401594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8"/>
        <p:cNvGrpSpPr/>
        <p:nvPr/>
      </p:nvGrpSpPr>
      <p:grpSpPr>
        <a:xfrm>
          <a:off x="0" y="0"/>
          <a:ext cx="0" cy="0"/>
          <a:chOff x="0" y="0"/>
          <a:chExt cx="0" cy="0"/>
        </a:xfrm>
      </p:grpSpPr>
      <p:sp>
        <p:nvSpPr>
          <p:cNvPr id="109" name="Google Shape;109;p14"/>
          <p:cNvSpPr txBox="1">
            <a:spLocks noGrp="1"/>
          </p:cNvSpPr>
          <p:nvPr>
            <p:ph type="title"/>
          </p:nvPr>
        </p:nvSpPr>
        <p:spPr>
          <a:xfrm rot="5400000">
            <a:off x="5996564" y="2582784"/>
            <a:ext cx="5251450" cy="1305083"/>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110" name="Google Shape;110;p14"/>
          <p:cNvSpPr txBox="1">
            <a:spLocks noGrp="1"/>
          </p:cNvSpPr>
          <p:nvPr>
            <p:ph type="body" idx="1"/>
          </p:nvPr>
        </p:nvSpPr>
        <p:spPr>
          <a:xfrm rot="5400000">
            <a:off x="1650423" y="-228026"/>
            <a:ext cx="5251450" cy="6926701"/>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111" name="Google Shape;111;p14"/>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60578FA3-38AD-400D-A4D2-18E8EF129E5F}" type="datetime1">
              <a:rPr lang="en-US" smtClean="0">
                <a:solidFill>
                  <a:prstClr val="black">
                    <a:tint val="75000"/>
                  </a:prstClr>
                </a:solidFill>
              </a:rPr>
              <a:pPr/>
              <a:t>2/8/2024</a:t>
            </a:fld>
            <a:endParaRPr lang="en-US">
              <a:solidFill>
                <a:prstClr val="black">
                  <a:tint val="75000"/>
                </a:prstClr>
              </a:solidFill>
            </a:endParaRPr>
          </a:p>
        </p:txBody>
      </p:sp>
      <p:sp>
        <p:nvSpPr>
          <p:cNvPr id="112" name="Google Shape;112;p14"/>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78485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E462E8-5B08-4F90-A429-1AF4E7113FA1}" type="datetime1">
              <a:rPr lang="en-US" smtClean="0"/>
              <a:t>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73789252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119"/>
        <p:cNvGrpSpPr/>
        <p:nvPr/>
      </p:nvGrpSpPr>
      <p:grpSpPr>
        <a:xfrm>
          <a:off x="0" y="0"/>
          <a:ext cx="0" cy="0"/>
          <a:chOff x="0" y="0"/>
          <a:chExt cx="0" cy="0"/>
        </a:xfrm>
      </p:grpSpPr>
      <p:pic>
        <p:nvPicPr>
          <p:cNvPr id="120" name="Google Shape;120;p16" descr="PPT_Content.jpg"/>
          <p:cNvPicPr preferRelativeResize="0"/>
          <p:nvPr/>
        </p:nvPicPr>
        <p:blipFill rotWithShape="1">
          <a:blip r:embed="rId2">
            <a:alphaModFix/>
          </a:blip>
          <a:srcRect/>
          <a:stretch/>
        </p:blipFill>
        <p:spPr>
          <a:xfrm>
            <a:off x="0" y="-8877"/>
            <a:ext cx="12192000" cy="6858000"/>
          </a:xfrm>
          <a:prstGeom prst="rect">
            <a:avLst/>
          </a:prstGeom>
          <a:noFill/>
          <a:ln>
            <a:noFill/>
          </a:ln>
        </p:spPr>
      </p:pic>
      <p:sp>
        <p:nvSpPr>
          <p:cNvPr id="121" name="Google Shape;121;p16"/>
          <p:cNvSpPr txBox="1">
            <a:spLocks noGrp="1"/>
          </p:cNvSpPr>
          <p:nvPr>
            <p:ph type="ctrTitle"/>
          </p:nvPr>
        </p:nvSpPr>
        <p:spPr>
          <a:xfrm>
            <a:off x="133166" y="878675"/>
            <a:ext cx="9442881" cy="701551"/>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3600"/>
              <a:buNone/>
              <a:defRPr b="1"/>
            </a:lvl1pPr>
            <a:lvl2pPr lvl="1" algn="l">
              <a:spcBef>
                <a:spcPts val="0"/>
              </a:spcBef>
              <a:spcAft>
                <a:spcPts val="0"/>
              </a:spcAft>
              <a:buClr>
                <a:schemeClr val="dk2"/>
              </a:buClr>
              <a:buSzPts val="1800"/>
              <a:buNone/>
              <a:defRPr/>
            </a:lvl2pPr>
            <a:lvl3pPr lvl="2" algn="l">
              <a:spcBef>
                <a:spcPts val="0"/>
              </a:spcBef>
              <a:spcAft>
                <a:spcPts val="0"/>
              </a:spcAft>
              <a:buClr>
                <a:schemeClr val="dk2"/>
              </a:buClr>
              <a:buSzPts val="1800"/>
              <a:buNone/>
              <a:defRPr/>
            </a:lvl3pPr>
            <a:lvl4pPr lvl="3" algn="l">
              <a:spcBef>
                <a:spcPts val="0"/>
              </a:spcBef>
              <a:spcAft>
                <a:spcPts val="0"/>
              </a:spcAft>
              <a:buClr>
                <a:schemeClr val="dk2"/>
              </a:buClr>
              <a:buSzPts val="1800"/>
              <a:buNone/>
              <a:defRPr/>
            </a:lvl4pPr>
            <a:lvl5pPr lvl="4" algn="l">
              <a:spcBef>
                <a:spcPts val="0"/>
              </a:spcBef>
              <a:spcAft>
                <a:spcPts val="0"/>
              </a:spcAft>
              <a:buClr>
                <a:schemeClr val="dk2"/>
              </a:buClr>
              <a:buSzPts val="1800"/>
              <a:buNone/>
              <a:defRPr/>
            </a:lvl5pPr>
            <a:lvl6pPr lvl="5" algn="l">
              <a:spcBef>
                <a:spcPts val="0"/>
              </a:spcBef>
              <a:spcAft>
                <a:spcPts val="0"/>
              </a:spcAft>
              <a:buClr>
                <a:schemeClr val="dk2"/>
              </a:buClr>
              <a:buSzPts val="1800"/>
              <a:buNone/>
              <a:defRPr/>
            </a:lvl6pPr>
            <a:lvl7pPr lvl="6" algn="l">
              <a:spcBef>
                <a:spcPts val="0"/>
              </a:spcBef>
              <a:spcAft>
                <a:spcPts val="0"/>
              </a:spcAft>
              <a:buClr>
                <a:schemeClr val="dk2"/>
              </a:buClr>
              <a:buSzPts val="1800"/>
              <a:buNone/>
              <a:defRPr/>
            </a:lvl7pPr>
            <a:lvl8pPr lvl="7" algn="l">
              <a:spcBef>
                <a:spcPts val="0"/>
              </a:spcBef>
              <a:spcAft>
                <a:spcPts val="0"/>
              </a:spcAft>
              <a:buClr>
                <a:schemeClr val="dk2"/>
              </a:buClr>
              <a:buSzPts val="1800"/>
              <a:buNone/>
              <a:defRPr/>
            </a:lvl8pPr>
            <a:lvl9pPr lvl="8" algn="l">
              <a:spcBef>
                <a:spcPts val="0"/>
              </a:spcBef>
              <a:spcAft>
                <a:spcPts val="0"/>
              </a:spcAft>
              <a:buClr>
                <a:schemeClr val="dk2"/>
              </a:buClr>
              <a:buSzPts val="1800"/>
              <a:buNone/>
              <a:defRPr/>
            </a:lvl9pPr>
          </a:lstStyle>
          <a:p>
            <a:r>
              <a:rPr lang="en-US"/>
              <a:t>Click to edit Master title style</a:t>
            </a:r>
            <a:endParaRPr/>
          </a:p>
        </p:txBody>
      </p:sp>
      <p:sp>
        <p:nvSpPr>
          <p:cNvPr id="122" name="Google Shape;122;p16"/>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lvl="0" algn="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fld id="{EC43563C-D9B3-4432-B336-144C997D6215}" type="datetime1">
              <a:rPr lang="en-US" smtClean="0">
                <a:solidFill>
                  <a:prstClr val="black">
                    <a:tint val="75000"/>
                  </a:prstClr>
                </a:solidFill>
              </a:rPr>
              <a:pPr/>
              <a:t>2/8/2024</a:t>
            </a:fld>
            <a:endParaRPr lang="en-US">
              <a:solidFill>
                <a:prstClr val="black">
                  <a:tint val="75000"/>
                </a:prstClr>
              </a:solidFill>
            </a:endParaRPr>
          </a:p>
        </p:txBody>
      </p:sp>
      <p:sp>
        <p:nvSpPr>
          <p:cNvPr id="123" name="Google Shape;123;p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lang="en-US">
              <a:solidFill>
                <a:prstClr val="black">
                  <a:tint val="75000"/>
                </a:prstClr>
              </a:solidFill>
            </a:endParaRPr>
          </a:p>
        </p:txBody>
      </p:sp>
      <p:sp>
        <p:nvSpPr>
          <p:cNvPr id="124" name="Google Shape;124;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490819"/>
      </p:ext>
    </p:extLst>
  </p:cSld>
  <p:clrMapOvr>
    <a:masterClrMapping/>
  </p:clrMapOvr>
  <p:hf sldNum="0" hdr="0" ftr="0" dt="0"/>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4D8DEE8-7A87-4E01-8ADE-4C49CDD43F74}" type="datetime1">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08557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FF424-F111-43CB-9C75-D52325012943}" type="datetime1">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44073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97329382"/>
      </p:ext>
    </p:extLst>
  </p:cSld>
  <p:clrMapOvr>
    <a:masterClrMapping/>
  </p:clrMapOvr>
  <p:transition spd="slow">
    <p:check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9EFB51-FD0A-4911-843D-29D3378DC883}" type="datetime1">
              <a:rPr lang="en-US" smtClean="0"/>
              <a:t>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63774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589E54D-4525-4B19-92AB-1F1CDA793166}" type="datetime1">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4907C-8252-455A-BC65-F61580EA8D73}" type="datetime1">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726DA-A5B5-49D7-9B12-735498950DA3}" type="datetime1">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2BE29BA-F8F0-4508-A4BE-7F72180E3ABB}" type="datetime1">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7F865CF-A9DB-43E3-ADF8-28E5B1685A28}" type="datetime1">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FE91807-D38D-4528-8CF2-63D388DD1A23}" type="datetime1">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85881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46390AC-3BCF-4C22-A2DB-7990E5A54FFD}" type="datetime1">
              <a:rPr lang="en-US" smtClean="0"/>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8259FE0-F886-4177-8680-0087672F0DBD}" type="datetime1">
              <a:rPr lang="en-US" smtClean="0"/>
              <a:t>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8C4881A-3753-44FC-9558-4D53EA0B3115}" type="datetime1">
              <a:rPr lang="en-US" smtClean="0"/>
              <a:t>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7F6DDC96-0A56-4EC2-A351-5C197C9B424C}" type="datetime1">
              <a:rPr lang="en-US" smtClean="0"/>
              <a:t>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0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AF637B1-5A12-4E31-807A-45ED99814C6F}" type="datetime1">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E122329-9D6C-4DB8-AB35-E1ADA78AF0CC}" type="datetime1">
              <a:rPr lang="en-US" smtClean="0"/>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44F7ADF-1314-41CB-AC5F-F8E1A67EBEF8}" type="datetime1">
              <a:rPr lang="en-US" smtClean="0"/>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27ED441-B249-441C-A420-69A916E4CC25}" type="datetime1">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2E0800E-34A0-4176-B5D0-FB4E9EA59786}" type="datetime1">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4121760-A27C-4DBB-AB7C-A323C9DF147C}" type="datetime1">
              <a:rPr lang="en-US" smtClean="0">
                <a:solidFill>
                  <a:prstClr val="black">
                    <a:tint val="75000"/>
                  </a:prstClr>
                </a:solidFill>
              </a:r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0CEC284-E82C-4EB1-809B-E5E849B6D56D}" type="datetime1">
              <a:rPr lang="en-US" smtClean="0">
                <a:solidFill>
                  <a:prstClr val="black">
                    <a:tint val="75000"/>
                  </a:prstClr>
                </a:solidFill>
              </a:r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C43ED1A-5296-484D-A834-AA97962CCE19}" type="datetime1">
              <a:rPr lang="en-US" smtClean="0">
                <a:solidFill>
                  <a:prstClr val="black">
                    <a:tint val="75000"/>
                  </a:prstClr>
                </a:solidFill>
              </a:r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68845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1C47BC4-0B73-4253-A4D6-DC9E2833E7C7}" type="datetime1">
              <a:rPr lang="en-US" smtClean="0">
                <a:solidFill>
                  <a:prstClr val="black">
                    <a:tint val="75000"/>
                  </a:prstClr>
                </a:solidFill>
              </a:r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CF0D6C6-7B23-40CA-8C37-357F0B28F17F}" type="datetime1">
              <a:rPr lang="en-US" smtClean="0">
                <a:solidFill>
                  <a:prstClr val="black">
                    <a:tint val="75000"/>
                  </a:prstClr>
                </a:solidFill>
              </a:rPr>
              <a:t>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EE312639-AC78-455B-B901-74D8D19387DC}" type="datetime1">
              <a:rPr lang="en-US" smtClean="0">
                <a:solidFill>
                  <a:prstClr val="black">
                    <a:tint val="75000"/>
                  </a:prstClr>
                </a:solidFill>
              </a:rPr>
              <a:t>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4E86F04-3EBE-40B7-8C0D-DE4CA9498539}" type="datetime1">
              <a:rPr lang="en-US" smtClean="0"/>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04ADB85-7F9B-44BF-BB0E-F147399C7D42}" type="datetime1">
              <a:rPr lang="en-US" smtClean="0">
                <a:solidFill>
                  <a:prstClr val="black">
                    <a:tint val="75000"/>
                  </a:prstClr>
                </a:solidFill>
              </a:rPr>
              <a:t>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23628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756FDB1-E957-4F26-8C5A-1C001FA301F0}" type="datetime1">
              <a:rPr lang="en-US" smtClean="0">
                <a:solidFill>
                  <a:prstClr val="black">
                    <a:tint val="75000"/>
                  </a:prstClr>
                </a:solidFill>
              </a:r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51D37E9-2468-4ABE-AB05-DD18207AE817}" type="datetime1">
              <a:rPr lang="en-US" smtClean="0">
                <a:solidFill>
                  <a:prstClr val="black">
                    <a:tint val="75000"/>
                  </a:prstClr>
                </a:solidFill>
              </a:r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CE94586-3ABD-4339-9426-2C512D9BFF87}" type="datetime1">
              <a:rPr lang="en-US" smtClean="0">
                <a:solidFill>
                  <a:prstClr val="black">
                    <a:tint val="75000"/>
                  </a:prstClr>
                </a:solidFill>
              </a:r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CB1B063-4B04-465A-84B9-A1A68F3F6BB8}" type="datetime1">
              <a:rPr lang="en-US" smtClean="0">
                <a:solidFill>
                  <a:prstClr val="black">
                    <a:tint val="75000"/>
                  </a:prstClr>
                </a:solidFill>
              </a:r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9849B-CD2E-4E9A-9587-F3F251325C02}" type="datetime1">
              <a:rPr lang="en-US" smtClean="0">
                <a:solidFill>
                  <a:prstClr val="black">
                    <a:tint val="75000"/>
                  </a:prstClr>
                </a:solidFill>
              </a:r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88FFE9E-47B5-4A17-A7F9-AF64B538EA52}" type="datetime1">
              <a:rPr lang="en-US" smtClean="0">
                <a:solidFill>
                  <a:prstClr val="black">
                    <a:tint val="75000"/>
                  </a:prstClr>
                </a:solidFill>
              </a:r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E3EED7F-1822-414D-AE25-767B43A35B84}" type="datetime1">
              <a:rPr lang="en-US" smtClean="0">
                <a:solidFill>
                  <a:prstClr val="black">
                    <a:tint val="75000"/>
                  </a:prstClr>
                </a:solidFill>
              </a:r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12D7628-275D-482F-ABB5-41123B29C2F4}" type="datetime1">
              <a:rPr lang="en-US" smtClean="0">
                <a:solidFill>
                  <a:prstClr val="black">
                    <a:tint val="75000"/>
                  </a:prstClr>
                </a:solidFill>
              </a:r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D445A7E-C664-4423-A8D8-F765FD3071AC}" type="datetime1">
              <a:rPr lang="en-US" smtClean="0">
                <a:solidFill>
                  <a:prstClr val="black">
                    <a:tint val="75000"/>
                  </a:prstClr>
                </a:solidFill>
              </a:rPr>
              <a:t>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C9C85D9-6FB7-40EF-965F-A1046ADCDD99}" type="datetime1">
              <a:rPr lang="en-US" smtClean="0"/>
              <a:t>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D7168DB-C706-4D24-9A6B-123E9909724B}" type="datetime1">
              <a:rPr lang="en-US" smtClean="0">
                <a:solidFill>
                  <a:prstClr val="black">
                    <a:tint val="75000"/>
                  </a:prstClr>
                </a:solidFill>
              </a:rPr>
              <a:t>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A59D34F-2793-4406-82CF-547094FF3F4D}" type="datetime1">
              <a:rPr lang="en-US" smtClean="0">
                <a:solidFill>
                  <a:prstClr val="black">
                    <a:tint val="75000"/>
                  </a:prstClr>
                </a:solidFill>
              </a:rPr>
              <a:t>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9392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358F5B-D33E-4151-8A46-504F0DB90E30}" type="datetime1">
              <a:rPr lang="en-US" smtClean="0">
                <a:solidFill>
                  <a:prstClr val="black">
                    <a:tint val="75000"/>
                  </a:prstClr>
                </a:solidFill>
              </a:r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AFBC2A3-340E-45FA-9D33-A59BE5081A73}" type="datetime1">
              <a:rPr lang="en-US" smtClean="0">
                <a:solidFill>
                  <a:prstClr val="black">
                    <a:tint val="75000"/>
                  </a:prstClr>
                </a:solidFill>
              </a:r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44F5625-F982-431E-A022-A96D7C87C6D3}" type="datetime1">
              <a:rPr lang="en-US" smtClean="0">
                <a:solidFill>
                  <a:prstClr val="black">
                    <a:tint val="75000"/>
                  </a:prstClr>
                </a:solidFill>
              </a:r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7A7A11B-55A9-45EA-90B0-A48BEC44034E}" type="datetime1">
              <a:rPr lang="en-US" smtClean="0">
                <a:solidFill>
                  <a:prstClr val="black">
                    <a:tint val="75000"/>
                  </a:prstClr>
                </a:solidFill>
              </a:r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464926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8A169FF-9855-4085-96FF-D8006A565684}" type="datetime1">
              <a:rPr lang="en-US" smtClean="0">
                <a:solidFill>
                  <a:prstClr val="black">
                    <a:tint val="75000"/>
                  </a:prstClr>
                </a:solidFill>
              </a:r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57310-EF70-44D4-8755-F5A9BF3F5FB7}" type="datetime1">
              <a:rPr lang="en-US" smtClean="0">
                <a:solidFill>
                  <a:prstClr val="black">
                    <a:tint val="75000"/>
                  </a:prstClr>
                </a:solidFill>
              </a:r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30D2178-DE1E-4031-94CD-7C7C8C61643A}" type="datetime1">
              <a:rPr lang="en-US" smtClean="0">
                <a:solidFill>
                  <a:prstClr val="black">
                    <a:tint val="75000"/>
                  </a:prstClr>
                </a:solidFill>
              </a:r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63ACDC9-FBCE-4943-A3AE-873EA06A62B4}" type="datetime1">
              <a:rPr lang="en-US" smtClean="0"/>
              <a:t>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8DE7A6D-AB74-49C2-82DA-B4AC59E23162}" type="datetime1">
              <a:rPr lang="en-US" smtClean="0">
                <a:solidFill>
                  <a:prstClr val="black">
                    <a:tint val="75000"/>
                  </a:prstClr>
                </a:solidFill>
              </a:r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736B372D-AC5E-4D5B-B3F2-A70A0CAA81F2}" type="datetime1">
              <a:rPr lang="en-US" smtClean="0">
                <a:solidFill>
                  <a:prstClr val="black">
                    <a:tint val="75000"/>
                  </a:prstClr>
                </a:solidFill>
              </a:rPr>
              <a:t>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DB02DD4-E8CC-4D08-B942-242171DDD275}" type="datetime1">
              <a:rPr lang="en-US" smtClean="0">
                <a:solidFill>
                  <a:prstClr val="black">
                    <a:tint val="75000"/>
                  </a:prstClr>
                </a:solidFill>
              </a:rPr>
              <a:t>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E2615F5-B4C4-48EB-B9DA-7522D3DBDE3E}" type="datetime1">
              <a:rPr lang="en-US" smtClean="0">
                <a:solidFill>
                  <a:prstClr val="black">
                    <a:tint val="75000"/>
                  </a:prstClr>
                </a:solidFill>
              </a:rPr>
              <a:t>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37913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C2EFCE1-E2AF-483A-A70C-E1A97266A18B}" type="datetime1">
              <a:rPr lang="en-US" smtClean="0">
                <a:solidFill>
                  <a:prstClr val="black">
                    <a:tint val="75000"/>
                  </a:prstClr>
                </a:solidFill>
              </a:r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DCD0D3E-316B-4065-9453-5D37D5564A50}" type="datetime1">
              <a:rPr lang="en-US" smtClean="0">
                <a:solidFill>
                  <a:prstClr val="black">
                    <a:tint val="75000"/>
                  </a:prstClr>
                </a:solidFill>
              </a:r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0AF82F7-5E20-4C6A-BE77-BD17BA6AC5B3}" type="datetime1">
              <a:rPr lang="en-US" smtClean="0">
                <a:solidFill>
                  <a:prstClr val="black">
                    <a:tint val="75000"/>
                  </a:prstClr>
                </a:solidFill>
              </a:r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7A78B7D-F33D-4B0C-AAB5-A99EF4B061F3}" type="datetime1">
              <a:rPr lang="en-US" smtClean="0">
                <a:solidFill>
                  <a:prstClr val="black">
                    <a:tint val="75000"/>
                  </a:prstClr>
                </a:solidFill>
              </a:r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189407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1014F03-35A4-40AF-A349-9B8AF4F0DD07}" type="datetime1">
              <a:rPr lang="en-US" smtClean="0">
                <a:solidFill>
                  <a:prstClr val="black">
                    <a:tint val="75000"/>
                  </a:prstClr>
                </a:solidFill>
              </a:r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8CE6E390-EA1F-4B3E-A94B-FC0331EB7320}" type="datetime1">
              <a:rPr lang="en-US" smtClean="0"/>
              <a:t>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84784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FDB2166-B2EC-49A3-A264-B90D608ECC0E}" type="datetime1">
              <a:rPr lang="en-US" smtClean="0">
                <a:solidFill>
                  <a:prstClr val="black">
                    <a:tint val="75000"/>
                  </a:prstClr>
                </a:solidFill>
              </a:r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AE68F33-01E8-4DD1-9A4E-D6564E76E6E8}" type="datetime1">
              <a:rPr lang="en-US" smtClean="0">
                <a:solidFill>
                  <a:prstClr val="black">
                    <a:tint val="75000"/>
                  </a:prstClr>
                </a:solidFill>
              </a:r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32D34AD-3563-473D-A8A8-A376547390BB}" type="datetime1">
              <a:rPr lang="en-US" smtClean="0">
                <a:solidFill>
                  <a:prstClr val="black">
                    <a:tint val="75000"/>
                  </a:prstClr>
                </a:solidFill>
              </a:r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0AC7994-9298-42FE-BB9D-BC4569096611}" type="datetime1">
              <a:rPr lang="en-US" smtClean="0">
                <a:solidFill>
                  <a:prstClr val="black">
                    <a:tint val="75000"/>
                  </a:prstClr>
                </a:solidFill>
              </a:rPr>
              <a:t>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852DB28-30B8-44E1-BD08-851F10F89E25}" type="datetime1">
              <a:rPr lang="en-US" smtClean="0">
                <a:solidFill>
                  <a:prstClr val="black">
                    <a:tint val="75000"/>
                  </a:prstClr>
                </a:solidFill>
              </a:rPr>
              <a:t>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D818289-C2F5-45E3-B624-666C07A3F316}" type="datetime1">
              <a:rPr lang="en-US" smtClean="0">
                <a:solidFill>
                  <a:prstClr val="black">
                    <a:tint val="75000"/>
                  </a:prstClr>
                </a:solidFill>
              </a:rPr>
              <a:t>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29353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1DB3F4B-CC9E-4DFB-95DD-A50AB4DE1843}" type="datetime1">
              <a:rPr lang="en-US" smtClean="0">
                <a:solidFill>
                  <a:prstClr val="black">
                    <a:tint val="75000"/>
                  </a:prstClr>
                </a:solidFill>
              </a:r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546DEA0-F4F7-496F-ABC8-2328DC678B8C}" type="datetime1">
              <a:rPr lang="en-US" smtClean="0">
                <a:solidFill>
                  <a:prstClr val="black">
                    <a:tint val="75000"/>
                  </a:prstClr>
                </a:solidFill>
              </a:r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58E37FB-30A6-4BD8-A37A-0850494C84AF}" type="datetime1">
              <a:rPr lang="en-US" smtClean="0">
                <a:solidFill>
                  <a:prstClr val="black">
                    <a:tint val="75000"/>
                  </a:prstClr>
                </a:solidFill>
              </a:r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5FB1C7F-EBD1-4FCD-A718-1422D33EB0F8}" type="datetime1">
              <a:rPr lang="en-US" smtClean="0">
                <a:solidFill>
                  <a:prstClr val="black">
                    <a:tint val="75000"/>
                  </a:prstClr>
                </a:solidFill>
              </a:r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931ECF6-EA9B-4FA1-8F7A-1BED46621E92}" type="datetime1">
              <a:rPr lang="en-US" smtClean="0"/>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2952817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A2D10BE-8B15-4DDB-A88F-E01F45911DF4}" type="datetime1">
              <a:rPr lang="en-US" smtClean="0">
                <a:solidFill>
                  <a:prstClr val="black">
                    <a:tint val="75000"/>
                  </a:prstClr>
                </a:solidFill>
              </a:r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46AE6E9-0A2D-4C01-9E2D-294BA86EFE68}" type="datetime1">
              <a:rPr lang="en-US" smtClean="0">
                <a:solidFill>
                  <a:prstClr val="black">
                    <a:tint val="75000"/>
                  </a:prstClr>
                </a:solidFill>
              </a:r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22DB33F-94B9-4D41-91A6-6CD01CF2974E}" type="datetime1">
              <a:rPr lang="en-US" smtClean="0">
                <a:solidFill>
                  <a:prstClr val="black">
                    <a:tint val="75000"/>
                  </a:prstClr>
                </a:solidFill>
              </a:r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2B6BFD3-FA1A-43DB-A2AB-7D4E92E4AAAA}" type="datetime1">
              <a:rPr lang="en-US" smtClean="0">
                <a:solidFill>
                  <a:prstClr val="black">
                    <a:tint val="75000"/>
                  </a:prstClr>
                </a:solidFill>
              </a:r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40EE1963-F67F-44A8-8DFB-D2F2E813FAF6}" type="datetime1">
              <a:rPr lang="en-US" smtClean="0">
                <a:solidFill>
                  <a:prstClr val="black">
                    <a:tint val="75000"/>
                  </a:prstClr>
                </a:solidFill>
              </a:rPr>
              <a:t>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42709D5-F6A5-47A5-B122-04652A66FBB3}" type="datetime1">
              <a:rPr lang="en-US" smtClean="0">
                <a:solidFill>
                  <a:prstClr val="black">
                    <a:tint val="75000"/>
                  </a:prstClr>
                </a:solidFill>
              </a:rPr>
              <a:t>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4F49261-6E06-42D1-BD34-DC406886816D}" type="datetime1">
              <a:rPr lang="en-US" smtClean="0">
                <a:solidFill>
                  <a:prstClr val="black">
                    <a:tint val="75000"/>
                  </a:prstClr>
                </a:solidFill>
              </a:rPr>
              <a:t>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14573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90FB482-715F-4F9A-BEB9-FC06BAC4F62F}" type="datetime1">
              <a:rPr lang="en-US" smtClean="0">
                <a:solidFill>
                  <a:prstClr val="black">
                    <a:tint val="75000"/>
                  </a:prstClr>
                </a:solidFill>
              </a:r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BC93BD0-C219-413B-984E-FA5E995AD817}" type="datetime1">
              <a:rPr lang="en-US" smtClean="0">
                <a:solidFill>
                  <a:prstClr val="black">
                    <a:tint val="75000"/>
                  </a:prstClr>
                </a:solidFill>
              </a:r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49BACE6-EDD5-4577-AADD-9FFBFFCF7CC8}" type="datetime1">
              <a:rPr lang="en-US" smtClean="0"/>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6D67479-150C-4B20-B565-3574245E06AA}" type="datetime1">
              <a:rPr lang="en-US" smtClean="0">
                <a:solidFill>
                  <a:prstClr val="black">
                    <a:tint val="75000"/>
                  </a:prstClr>
                </a:solidFill>
              </a:r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DF73AA-B2E6-467D-8A76-5F68FDF66A4C}" type="datetime1">
              <a:rPr lang="en-US" smtClean="0">
                <a:solidFill>
                  <a:prstClr val="black">
                    <a:tint val="75000"/>
                  </a:prstClr>
                </a:solidFill>
              </a:r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FF30BE1-2EDF-43BD-A6A3-A40F949A07ED}" type="datetime1">
              <a:rPr lang="en-US" smtClean="0">
                <a:solidFill>
                  <a:prstClr val="black">
                    <a:tint val="75000"/>
                  </a:prstClr>
                </a:solidFill>
              </a:r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0D99C69-EF7D-4CEB-9F3B-E683F47AB1ED}" type="datetime1">
              <a:rPr lang="en-US" smtClean="0">
                <a:solidFill>
                  <a:prstClr val="black">
                    <a:tint val="75000"/>
                  </a:prstClr>
                </a:solidFill>
              </a:r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8EF5F27-A703-4D3F-8A13-24C42EF01E91}" type="datetime1">
              <a:rPr lang="en-US" smtClean="0">
                <a:solidFill>
                  <a:prstClr val="black">
                    <a:tint val="75000"/>
                  </a:prstClr>
                </a:solidFill>
              </a:r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23FF70-DD77-49B9-9D8E-125598055643}" type="datetime1">
              <a:rPr lang="en-US" smtClean="0">
                <a:solidFill>
                  <a:prstClr val="black">
                    <a:tint val="75000"/>
                  </a:prstClr>
                </a:solidFill>
              </a:r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00022304-F89C-4019-B912-3E1630DA1CC9}" type="datetime1">
              <a:rPr lang="en-US" smtClean="0">
                <a:solidFill>
                  <a:prstClr val="black">
                    <a:tint val="75000"/>
                  </a:prstClr>
                </a:solidFill>
              </a:rPr>
              <a:t>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50044CD9-CB65-4EFD-90E1-B0CFBAE25B91}" type="datetime1">
              <a:rPr lang="en-US" smtClean="0">
                <a:solidFill>
                  <a:prstClr val="black">
                    <a:tint val="75000"/>
                  </a:prstClr>
                </a:solidFill>
              </a:rPr>
              <a:t>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132609F-C4D7-44CE-92BF-2B9B3B9179F8}" type="datetime1">
              <a:rPr lang="en-US" smtClean="0">
                <a:solidFill>
                  <a:prstClr val="black">
                    <a:tint val="75000"/>
                  </a:prstClr>
                </a:solidFill>
              </a:rPr>
              <a:t>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2672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030827F-AF46-4EA3-8108-9AAE9EB97DB5}" type="datetime1">
              <a:rPr lang="en-US" smtClean="0">
                <a:solidFill>
                  <a:prstClr val="black">
                    <a:tint val="75000"/>
                  </a:prstClr>
                </a:solidFill>
              </a:r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5.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21" Type="http://schemas.openxmlformats.org/officeDocument/2006/relationships/slideLayout" Target="../slideLayouts/slideLayout135.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image" Target="../media/image14.png"/><Relationship Id="rId2" Type="http://schemas.openxmlformats.org/officeDocument/2006/relationships/slideLayout" Target="../slideLayouts/slideLayout150.xml"/><Relationship Id="rId16" Type="http://schemas.openxmlformats.org/officeDocument/2006/relationships/theme" Target="../theme/theme13.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2/8/2024</a:t>
            </a:fld>
            <a:endParaRPr lang="en-US"/>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2/8/2024</a:t>
            </a:fld>
            <a:endParaRPr lang="en-US">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36224" y="643617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716457209"/>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4012"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56720838"/>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5120" userDrawn="1">
          <p15:clr>
            <a:srgbClr val="A4A3A4"/>
          </p15:clr>
        </p15:guide>
        <p15:guide id="3" pos="320" userDrawn="1">
          <p15:clr>
            <a:srgbClr val="547EBF"/>
          </p15:clr>
        </p15:guide>
        <p15:guide id="4" orient="horz" pos="240" userDrawn="1">
          <p15:clr>
            <a:srgbClr val="547EBF"/>
          </p15:clr>
        </p15:guide>
        <p15:guide id="5" pos="9920" userDrawn="1">
          <p15:clr>
            <a:srgbClr val="547EBF"/>
          </p15:clr>
        </p15:guide>
        <p15:guide id="6" orient="horz" pos="4080" userDrawn="1">
          <p15:clr>
            <a:srgbClr val="547EBF"/>
          </p15:clr>
        </p15:guide>
        <p15:guide id="7" pos="5280" userDrawn="1">
          <p15:clr>
            <a:srgbClr val="547EBF"/>
          </p15:clr>
        </p15:guide>
        <p15:guide id="8" pos="4960" userDrawn="1">
          <p15:clr>
            <a:srgbClr val="547EBF"/>
          </p15:clr>
        </p15:guide>
        <p15:guide id="9" pos="2816" userDrawn="1">
          <p15:clr>
            <a:srgbClr val="547EBF"/>
          </p15:clr>
        </p15:guide>
        <p15:guide id="10" pos="2464" userDrawn="1">
          <p15:clr>
            <a:srgbClr val="547EBF"/>
          </p15:clr>
        </p15:guide>
        <p15:guide id="11" pos="7424" userDrawn="1">
          <p15:clr>
            <a:srgbClr val="547EBF"/>
          </p15:clr>
        </p15:guide>
        <p15:guide id="12" pos="7776" userDrawn="1">
          <p15:clr>
            <a:srgbClr val="547EBF"/>
          </p15:clr>
        </p15:guide>
        <p15:guide id="13" pos="6624" userDrawn="1">
          <p15:clr>
            <a:srgbClr val="9FCC3B"/>
          </p15:clr>
        </p15:guide>
        <p15:guide id="14" pos="6944" userDrawn="1">
          <p15:clr>
            <a:srgbClr val="9FCC3B"/>
          </p15:clr>
        </p15:guide>
        <p15:guide id="15" pos="3616" userDrawn="1">
          <p15:clr>
            <a:srgbClr val="9FCC3B"/>
          </p15:clr>
        </p15:guide>
        <p15:guide id="16" pos="3296" userDrawn="1">
          <p15:clr>
            <a:srgbClr val="9FCC3B"/>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11288" y="-8468"/>
            <a:ext cx="12228421" cy="6874935"/>
            <a:chOff x="-8466" y="-8468"/>
            <a:chExt cx="9171316" cy="6874935"/>
          </a:xfrm>
        </p:grpSpPr>
        <p:sp>
          <p:nvSpPr>
            <p:cNvPr id="7" name="Google Shape;7;p1"/>
            <p:cNvSpPr/>
            <p:nvPr/>
          </p:nvSpPr>
          <p:spPr>
            <a:xfrm>
              <a:off x="-8466" y="4013200"/>
              <a:ext cx="457200" cy="2853267"/>
            </a:xfrm>
            <a:custGeom>
              <a:avLst/>
              <a:gdLst/>
              <a:ahLst/>
              <a:cxnLst/>
              <a:rect l="l" t="t" r="r" b="b"/>
              <a:pathLst>
                <a:path w="120000" h="120000" extrusionOk="0">
                  <a:moveTo>
                    <a:pt x="0" y="0"/>
                  </a:moveTo>
                  <a:lnTo>
                    <a:pt x="120000" y="120000"/>
                  </a:lnTo>
                  <a:lnTo>
                    <a:pt x="0" y="119643"/>
                  </a:lnTo>
                  <a:cubicBezTo>
                    <a:pt x="740" y="80118"/>
                    <a:pt x="1481" y="40593"/>
                    <a:pt x="0" y="0"/>
                  </a:cubicBezTo>
                  <a:close/>
                </a:path>
              </a:pathLst>
            </a:custGeom>
            <a:solidFill>
              <a:schemeClr val="accent1">
                <a:alpha val="6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 name="Google Shape;8;p1"/>
            <p:cNvCxnSpPr/>
            <p:nvPr/>
          </p:nvCxnSpPr>
          <p:spPr>
            <a:xfrm rot="10800000" flipH="1">
              <a:off x="5130830" y="4175604"/>
              <a:ext cx="4022474" cy="2682396"/>
            </a:xfrm>
            <a:prstGeom prst="straightConnector1">
              <a:avLst/>
            </a:prstGeom>
            <a:noFill/>
            <a:ln w="9525" cap="flat" cmpd="sng">
              <a:solidFill>
                <a:schemeClr val="accent1">
                  <a:alpha val="69411"/>
                </a:schemeClr>
              </a:solidFill>
              <a:prstDash val="solid"/>
              <a:round/>
              <a:headEnd type="none" w="sm" len="sm"/>
              <a:tailEnd type="none" w="sm" len="sm"/>
            </a:ln>
          </p:spPr>
        </p:cxnSp>
        <p:cxnSp>
          <p:nvCxnSpPr>
            <p:cNvPr id="9" name="Google Shape;9;p1"/>
            <p:cNvCxnSpPr/>
            <p:nvPr/>
          </p:nvCxnSpPr>
          <p:spPr>
            <a:xfrm>
              <a:off x="7042707" y="0"/>
              <a:ext cx="1219199" cy="6858000"/>
            </a:xfrm>
            <a:prstGeom prst="straightConnector1">
              <a:avLst/>
            </a:prstGeom>
            <a:noFill/>
            <a:ln w="9525" cap="flat" cmpd="sng">
              <a:solidFill>
                <a:schemeClr val="accent1">
                  <a:alpha val="69411"/>
                </a:schemeClr>
              </a:solidFill>
              <a:prstDash val="solid"/>
              <a:round/>
              <a:headEnd type="none" w="sm" len="sm"/>
              <a:tailEnd type="none" w="sm" len="sm"/>
            </a:ln>
          </p:spPr>
        </p:cxnSp>
        <p:sp>
          <p:nvSpPr>
            <p:cNvPr id="10" name="Google Shape;10;p1"/>
            <p:cNvSpPr/>
            <p:nvPr/>
          </p:nvSpPr>
          <p:spPr>
            <a:xfrm>
              <a:off x="6891896" y="0"/>
              <a:ext cx="2269442" cy="6866465"/>
            </a:xfrm>
            <a:custGeom>
              <a:avLst/>
              <a:gdLst/>
              <a:ahLst/>
              <a:cxnLst/>
              <a:rect l="l" t="t" r="r" b="b"/>
              <a:pathLst>
                <a:path w="120000" h="120000" extrusionOk="0">
                  <a:moveTo>
                    <a:pt x="106997" y="0"/>
                  </a:moveTo>
                  <a:lnTo>
                    <a:pt x="0" y="119852"/>
                  </a:lnTo>
                  <a:lnTo>
                    <a:pt x="119980" y="120000"/>
                  </a:lnTo>
                  <a:cubicBezTo>
                    <a:pt x="120129" y="80049"/>
                    <a:pt x="119383" y="40098"/>
                    <a:pt x="119532" y="147"/>
                  </a:cubicBezTo>
                  <a:lnTo>
                    <a:pt x="106997" y="0"/>
                  </a:lnTo>
                  <a:close/>
                </a:path>
              </a:pathLst>
            </a:custGeom>
            <a:solidFill>
              <a:schemeClr val="accent1">
                <a:alpha val="35294"/>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
            <p:cNvSpPr/>
            <p:nvPr/>
          </p:nvSpPr>
          <p:spPr>
            <a:xfrm>
              <a:off x="7205157" y="-8466"/>
              <a:ext cx="1948147" cy="6866467"/>
            </a:xfrm>
            <a:custGeom>
              <a:avLst/>
              <a:gdLst/>
              <a:ahLst/>
              <a:cxnLst/>
              <a:rect l="l" t="t" r="r" b="b"/>
              <a:pathLst>
                <a:path w="120000" h="120000" extrusionOk="0">
                  <a:moveTo>
                    <a:pt x="0" y="0"/>
                  </a:moveTo>
                  <a:lnTo>
                    <a:pt x="74056" y="119999"/>
                  </a:lnTo>
                  <a:lnTo>
                    <a:pt x="119949" y="119999"/>
                  </a:lnTo>
                  <a:cubicBezTo>
                    <a:pt x="119776" y="80000"/>
                    <a:pt x="120123" y="39999"/>
                    <a:pt x="119949" y="0"/>
                  </a:cubicBezTo>
                  <a:lnTo>
                    <a:pt x="0" y="0"/>
                  </a:lnTo>
                  <a:close/>
                </a:path>
              </a:pathLst>
            </a:custGeom>
            <a:solidFill>
              <a:schemeClr val="accen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
            <p:cNvSpPr/>
            <p:nvPr/>
          </p:nvSpPr>
          <p:spPr>
            <a:xfrm>
              <a:off x="6637896" y="3920066"/>
              <a:ext cx="2513564" cy="2937932"/>
            </a:xfrm>
            <a:custGeom>
              <a:avLst/>
              <a:gdLst/>
              <a:ahLst/>
              <a:cxnLst/>
              <a:rect l="l" t="t" r="r" b="b"/>
              <a:pathLst>
                <a:path w="120000" h="120000" extrusionOk="0">
                  <a:moveTo>
                    <a:pt x="0" y="120000"/>
                  </a:moveTo>
                  <a:lnTo>
                    <a:pt x="119688" y="0"/>
                  </a:lnTo>
                  <a:cubicBezTo>
                    <a:pt x="119792" y="40000"/>
                    <a:pt x="119896" y="80000"/>
                    <a:pt x="120000" y="120000"/>
                  </a:cubicBezTo>
                  <a:lnTo>
                    <a:pt x="0" y="120000"/>
                  </a:lnTo>
                  <a:close/>
                </a:path>
              </a:pathLst>
            </a:custGeom>
            <a:solidFill>
              <a:srgbClr val="2E75B5">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
            <p:cNvSpPr/>
            <p:nvPr/>
          </p:nvSpPr>
          <p:spPr>
            <a:xfrm>
              <a:off x="7010428" y="-8466"/>
              <a:ext cx="2142875" cy="6866467"/>
            </a:xfrm>
            <a:custGeom>
              <a:avLst/>
              <a:gdLst/>
              <a:ahLst/>
              <a:cxnLst/>
              <a:rect l="l" t="t" r="r" b="b"/>
              <a:pathLst>
                <a:path w="120000" h="120000" extrusionOk="0">
                  <a:moveTo>
                    <a:pt x="0" y="0"/>
                  </a:moveTo>
                  <a:lnTo>
                    <a:pt x="103976" y="119999"/>
                  </a:lnTo>
                  <a:lnTo>
                    <a:pt x="120000" y="119852"/>
                  </a:lnTo>
                  <a:lnTo>
                    <a:pt x="120000" y="0"/>
                  </a:lnTo>
                  <a:lnTo>
                    <a:pt x="0" y="0"/>
                  </a:lnTo>
                  <a:close/>
                </a:path>
              </a:pathLst>
            </a:custGeom>
            <a:solidFill>
              <a:srgbClr val="2E75B5">
                <a:alpha val="49411"/>
              </a:srgbClr>
            </a:solidFill>
            <a:ln>
              <a:noFill/>
            </a:ln>
          </p:spPr>
        </p:sp>
        <p:sp>
          <p:nvSpPr>
            <p:cNvPr id="14" name="Google Shape;14;p1"/>
            <p:cNvSpPr/>
            <p:nvPr/>
          </p:nvSpPr>
          <p:spPr>
            <a:xfrm>
              <a:off x="8295775" y="-8466"/>
              <a:ext cx="857530" cy="6866467"/>
            </a:xfrm>
            <a:custGeom>
              <a:avLst/>
              <a:gdLst/>
              <a:ahLst/>
              <a:cxnLst/>
              <a:rect l="l" t="t" r="r" b="b"/>
              <a:pathLst>
                <a:path w="120000" h="120000" extrusionOk="0">
                  <a:moveTo>
                    <a:pt x="94736" y="0"/>
                  </a:moveTo>
                  <a:lnTo>
                    <a:pt x="0" y="119999"/>
                  </a:lnTo>
                  <a:lnTo>
                    <a:pt x="120000" y="119999"/>
                  </a:lnTo>
                  <a:cubicBezTo>
                    <a:pt x="119736" y="80000"/>
                    <a:pt x="119473" y="39999"/>
                    <a:pt x="119210" y="0"/>
                  </a:cubicBezTo>
                  <a:lnTo>
                    <a:pt x="94736" y="0"/>
                  </a:lnTo>
                  <a:close/>
                </a:path>
              </a:pathLst>
            </a:custGeom>
            <a:solidFill>
              <a:schemeClr val="accent2">
                <a:alpha val="6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
            <p:cNvSpPr/>
            <p:nvPr/>
          </p:nvSpPr>
          <p:spPr>
            <a:xfrm>
              <a:off x="8094164" y="-8468"/>
              <a:ext cx="1066769" cy="6866467"/>
            </a:xfrm>
            <a:custGeom>
              <a:avLst/>
              <a:gdLst/>
              <a:ahLst/>
              <a:cxnLst/>
              <a:rect l="l" t="t" r="r" b="b"/>
              <a:pathLst>
                <a:path w="120000" h="120000" extrusionOk="0">
                  <a:moveTo>
                    <a:pt x="0" y="0"/>
                  </a:moveTo>
                  <a:lnTo>
                    <a:pt x="105579" y="119999"/>
                  </a:lnTo>
                  <a:lnTo>
                    <a:pt x="119976" y="119999"/>
                  </a:lnTo>
                  <a:cubicBezTo>
                    <a:pt x="120243" y="79950"/>
                    <a:pt x="118110" y="40049"/>
                    <a:pt x="118377" y="0"/>
                  </a:cubicBezTo>
                  <a:lnTo>
                    <a:pt x="0" y="0"/>
                  </a:lnTo>
                  <a:close/>
                </a:path>
              </a:pathLst>
            </a:custGeom>
            <a:solidFill>
              <a:srgbClr val="C55A11">
                <a:alpha val="8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
            <p:cNvSpPr/>
            <p:nvPr/>
          </p:nvSpPr>
          <p:spPr>
            <a:xfrm>
              <a:off x="8068764" y="4893732"/>
              <a:ext cx="1094086" cy="1964266"/>
            </a:xfrm>
            <a:custGeom>
              <a:avLst/>
              <a:gdLst/>
              <a:ahLst/>
              <a:cxnLst/>
              <a:rect l="l" t="t" r="r" b="b"/>
              <a:pathLst>
                <a:path w="120000" h="120000" extrusionOk="0">
                  <a:moveTo>
                    <a:pt x="0" y="120000"/>
                  </a:moveTo>
                  <a:lnTo>
                    <a:pt x="119441" y="0"/>
                  </a:lnTo>
                  <a:cubicBezTo>
                    <a:pt x="119627" y="39896"/>
                    <a:pt x="119813" y="79792"/>
                    <a:pt x="120000" y="119689"/>
                  </a:cubicBezTo>
                  <a:lnTo>
                    <a:pt x="0" y="120000"/>
                  </a:lnTo>
                  <a:close/>
                </a:path>
              </a:pathLst>
            </a:custGeom>
            <a:solidFill>
              <a:srgbClr val="2E75B5">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 name="Google Shape;17;p1"/>
          <p:cNvSpPr txBox="1">
            <a:spLocks noGrp="1"/>
          </p:cNvSpPr>
          <p:nvPr>
            <p:ph type="title"/>
          </p:nvPr>
        </p:nvSpPr>
        <p:spPr>
          <a:xfrm>
            <a:off x="812799" y="609600"/>
            <a:ext cx="8463616" cy="1320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Clr>
                <a:schemeClr val="dk2"/>
              </a:buClr>
              <a:buSzPts val="1800"/>
              <a:buFont typeface="Arial"/>
              <a:buNone/>
              <a:defRPr sz="1800" b="0" i="0" u="none" strike="noStrike" cap="none">
                <a:solidFill>
                  <a:schemeClr val="dk2"/>
                </a:solidFill>
              </a:defRPr>
            </a:lvl2pPr>
            <a:lvl3pPr marR="0" lvl="2" algn="l" rtl="0">
              <a:spcBef>
                <a:spcPts val="0"/>
              </a:spcBef>
              <a:spcAft>
                <a:spcPts val="0"/>
              </a:spcAft>
              <a:buClr>
                <a:schemeClr val="dk2"/>
              </a:buClr>
              <a:buSzPts val="1800"/>
              <a:buFont typeface="Arial"/>
              <a:buNone/>
              <a:defRPr sz="1800" b="0" i="0" u="none" strike="noStrike" cap="none">
                <a:solidFill>
                  <a:schemeClr val="dk2"/>
                </a:solidFill>
              </a:defRPr>
            </a:lvl3pPr>
            <a:lvl4pPr marR="0" lvl="3" algn="l" rtl="0">
              <a:spcBef>
                <a:spcPts val="0"/>
              </a:spcBef>
              <a:spcAft>
                <a:spcPts val="0"/>
              </a:spcAft>
              <a:buClr>
                <a:schemeClr val="dk2"/>
              </a:buClr>
              <a:buSzPts val="1800"/>
              <a:buFont typeface="Arial"/>
              <a:buNone/>
              <a:defRPr sz="1800" b="0" i="0" u="none" strike="noStrike" cap="none">
                <a:solidFill>
                  <a:schemeClr val="dk2"/>
                </a:solidFill>
              </a:defRPr>
            </a:lvl4pPr>
            <a:lvl5pPr marR="0" lvl="4" algn="l" rtl="0">
              <a:spcBef>
                <a:spcPts val="0"/>
              </a:spcBef>
              <a:spcAft>
                <a:spcPts val="0"/>
              </a:spcAft>
              <a:buClr>
                <a:schemeClr val="dk2"/>
              </a:buClr>
              <a:buSzPts val="1800"/>
              <a:buFont typeface="Arial"/>
              <a:buNone/>
              <a:defRPr sz="1800" b="0" i="0" u="none" strike="noStrike" cap="none">
                <a:solidFill>
                  <a:schemeClr val="dk2"/>
                </a:solidFill>
              </a:defRPr>
            </a:lvl5pPr>
            <a:lvl6pPr marR="0" lvl="5" algn="l" rtl="0">
              <a:spcBef>
                <a:spcPts val="0"/>
              </a:spcBef>
              <a:spcAft>
                <a:spcPts val="0"/>
              </a:spcAft>
              <a:buClr>
                <a:schemeClr val="dk2"/>
              </a:buClr>
              <a:buSzPts val="1800"/>
              <a:buFont typeface="Arial"/>
              <a:buNone/>
              <a:defRPr sz="1800" b="0" i="0" u="none" strike="noStrike" cap="none">
                <a:solidFill>
                  <a:schemeClr val="dk2"/>
                </a:solidFill>
              </a:defRPr>
            </a:lvl6pPr>
            <a:lvl7pPr marR="0" lvl="6" algn="l" rtl="0">
              <a:spcBef>
                <a:spcPts val="0"/>
              </a:spcBef>
              <a:spcAft>
                <a:spcPts val="0"/>
              </a:spcAft>
              <a:buClr>
                <a:schemeClr val="dk2"/>
              </a:buClr>
              <a:buSzPts val="1800"/>
              <a:buFont typeface="Arial"/>
              <a:buNone/>
              <a:defRPr sz="1800" b="0" i="0" u="none" strike="noStrike" cap="none">
                <a:solidFill>
                  <a:schemeClr val="dk2"/>
                </a:solidFill>
              </a:defRPr>
            </a:lvl7pPr>
            <a:lvl8pPr marR="0" lvl="7" algn="l" rtl="0">
              <a:spcBef>
                <a:spcPts val="0"/>
              </a:spcBef>
              <a:spcAft>
                <a:spcPts val="0"/>
              </a:spcAft>
              <a:buClr>
                <a:schemeClr val="dk2"/>
              </a:buClr>
              <a:buSzPts val="1800"/>
              <a:buFont typeface="Arial"/>
              <a:buNone/>
              <a:defRPr sz="1800" b="0" i="0" u="none" strike="noStrike" cap="none">
                <a:solidFill>
                  <a:schemeClr val="dk2"/>
                </a:solidFill>
              </a:defRPr>
            </a:lvl8pPr>
            <a:lvl9pPr marR="0" lvl="8" algn="l" rtl="0">
              <a:spcBef>
                <a:spcPts val="0"/>
              </a:spcBef>
              <a:spcAft>
                <a:spcPts val="0"/>
              </a:spcAft>
              <a:buClr>
                <a:schemeClr val="dk2"/>
              </a:buClr>
              <a:buSzPts val="1800"/>
              <a:buFont typeface="Arial"/>
              <a:buNone/>
              <a:defRPr sz="1800" b="0" i="0" u="none" strike="noStrike" cap="none">
                <a:solidFill>
                  <a:schemeClr val="dk2"/>
                </a:solidFill>
              </a:defRPr>
            </a:lvl9pPr>
          </a:lstStyle>
          <a:p>
            <a:endParaRPr/>
          </a:p>
        </p:txBody>
      </p:sp>
      <p:sp>
        <p:nvSpPr>
          <p:cNvPr id="18" name="Google Shape;18;p1"/>
          <p:cNvSpPr txBox="1">
            <a:spLocks noGrp="1"/>
          </p:cNvSpPr>
          <p:nvPr>
            <p:ph type="body" idx="1"/>
          </p:nvPr>
        </p:nvSpPr>
        <p:spPr>
          <a:xfrm>
            <a:off x="812800" y="2160590"/>
            <a:ext cx="8463617" cy="3880773"/>
          </a:xfrm>
          <a:prstGeom prst="rect">
            <a:avLst/>
          </a:prstGeom>
          <a:noFill/>
          <a:ln>
            <a:noFill/>
          </a:ln>
        </p:spPr>
        <p:txBody>
          <a:bodyPr spcFirstLastPara="1" wrap="square" lIns="91425" tIns="91425" rIns="91425" bIns="91425" anchor="t" anchorCtr="0"/>
          <a:lstStyle>
            <a:lvl1pPr marL="457200" marR="0" lvl="0" indent="-320038"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1"/>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2/8/2024</a:t>
            </a:fld>
            <a:endParaRPr lang="en-US">
              <a:solidFill>
                <a:prstClr val="black">
                  <a:tint val="75000"/>
                </a:prstClr>
              </a:solidFill>
            </a:endParaRPr>
          </a:p>
        </p:txBody>
      </p:sp>
      <p:pic>
        <p:nvPicPr>
          <p:cNvPr id="20" name="Google Shape;20;p1" descr="APS_CMYK_white_horizontal.png"/>
          <p:cNvPicPr preferRelativeResize="0"/>
          <p:nvPr/>
        </p:nvPicPr>
        <p:blipFill rotWithShape="1">
          <a:blip r:embed="rId17">
            <a:alphaModFix/>
          </a:blip>
          <a:srcRect/>
          <a:stretch/>
        </p:blipFill>
        <p:spPr>
          <a:xfrm>
            <a:off x="10082298" y="6191912"/>
            <a:ext cx="1924129" cy="645818"/>
          </a:xfrm>
          <a:prstGeom prst="rect">
            <a:avLst/>
          </a:prstGeom>
          <a:noFill/>
          <a:ln>
            <a:noFill/>
          </a:ln>
        </p:spPr>
      </p:pic>
      <p:sp>
        <p:nvSpPr>
          <p:cNvPr id="21" name="Google Shape;21;p1"/>
          <p:cNvSpPr txBox="1"/>
          <p:nvPr/>
        </p:nvSpPr>
        <p:spPr>
          <a:xfrm>
            <a:off x="9669388" y="6538420"/>
            <a:ext cx="733501"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400"/>
              <a:buFont typeface="Arial"/>
              <a:buNone/>
            </a:pPr>
            <a:fld id="{00000000-1234-1234-1234-123412341234}" type="slidenum">
              <a:rPr lang="en-US" sz="1400" b="0" i="0" u="none" strike="noStrike" cap="none">
                <a:solidFill>
                  <a:schemeClr val="lt1"/>
                </a:solidFill>
                <a:latin typeface="Arial"/>
                <a:ea typeface="Arial"/>
                <a:cs typeface="Arial"/>
                <a:sym typeface="Arial"/>
              </a:rPr>
              <a:pPr marL="0" marR="0" lvl="0" indent="0" algn="l" rtl="0">
                <a:lnSpc>
                  <a:spcPct val="100000"/>
                </a:lnSpc>
                <a:spcBef>
                  <a:spcPts val="0"/>
                </a:spcBef>
                <a:spcAft>
                  <a:spcPts val="0"/>
                </a:spcAft>
                <a:buClr>
                  <a:schemeClr val="lt1"/>
                </a:buClr>
                <a:buSzPts val="1400"/>
                <a:buFont typeface="Arial"/>
                <a:buNone/>
              </a:pPr>
              <a:t>‹#›</a:t>
            </a:fld>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455398526"/>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8" r:id="rId15"/>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2/8/2024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2/8/2024</a:t>
            </a:fld>
            <a:endParaRPr lang="en-US"/>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4013" r:id="rId8"/>
    <p:sldLayoutId id="2147484014" r:id="rId9"/>
    <p:sldLayoutId id="2147484015" r:id="rId10"/>
    <p:sldLayoutId id="2147484016"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2/8/2024</a:t>
            </a:fld>
            <a:endParaRPr lang="en-US">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2/8/2024</a:t>
            </a:fld>
            <a:endParaRPr lang="en-US">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2/8/2024</a:t>
            </a:fld>
            <a:endParaRPr lang="en-US">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2/8/2024</a:t>
            </a:fld>
            <a:endParaRPr lang="en-US">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2/8/2024</a:t>
            </a:fld>
            <a:endParaRPr lang="en-US">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2/8/2024</a:t>
            </a:fld>
            <a:endParaRPr lang="en-US">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1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8.xml"/></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3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6.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140.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40.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120.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79C466-2CA8-D8B4-8F85-2B6F48BAB9A8}"/>
              </a:ext>
            </a:extLst>
          </p:cNvPr>
          <p:cNvSpPr>
            <a:spLocks noGrp="1"/>
          </p:cNvSpPr>
          <p:nvPr>
            <p:ph type="title"/>
          </p:nvPr>
        </p:nvSpPr>
        <p:spPr>
          <a:xfrm>
            <a:off x="3563725" y="2748951"/>
            <a:ext cx="4800600" cy="768096"/>
          </a:xfrm>
        </p:spPr>
        <p:txBody>
          <a:bodyPr/>
          <a:lstStyle/>
          <a:p>
            <a:r>
              <a:rPr lang="en-US" dirty="0"/>
              <a:t>West Manor</a:t>
            </a:r>
            <a:br>
              <a:rPr lang="en-US" dirty="0"/>
            </a:br>
            <a:r>
              <a:rPr lang="en-US" dirty="0"/>
              <a:t>Budget Feedback Meeting</a:t>
            </a:r>
          </a:p>
        </p:txBody>
      </p:sp>
      <p:sp>
        <p:nvSpPr>
          <p:cNvPr id="4" name="Text Placeholder 3">
            <a:extLst>
              <a:ext uri="{FF2B5EF4-FFF2-40B4-BE49-F238E27FC236}">
                <a16:creationId xmlns:a16="http://schemas.microsoft.com/office/drawing/2014/main" id="{53B38588-B285-FA66-5E28-D97E450FE3A6}"/>
              </a:ext>
            </a:extLst>
          </p:cNvPr>
          <p:cNvSpPr>
            <a:spLocks noGrp="1"/>
          </p:cNvSpPr>
          <p:nvPr>
            <p:ph type="body" idx="1"/>
          </p:nvPr>
        </p:nvSpPr>
        <p:spPr>
          <a:xfrm>
            <a:off x="3695700" y="4539194"/>
            <a:ext cx="4800600" cy="512064"/>
          </a:xfrm>
        </p:spPr>
        <p:txBody>
          <a:bodyPr/>
          <a:lstStyle/>
          <a:p>
            <a:r>
              <a:rPr lang="en-US" sz="1600" i="1"/>
              <a:t>To be presented to GO Team </a:t>
            </a:r>
            <a:r>
              <a:rPr lang="en-US" sz="1600" b="1" i="1">
                <a:solidFill>
                  <a:schemeClr val="accent4"/>
                </a:solidFill>
              </a:rPr>
              <a:t>BEFORE</a:t>
            </a:r>
            <a:r>
              <a:rPr lang="en-US" sz="1600" i="1"/>
              <a:t> the school staffing conference</a:t>
            </a:r>
          </a:p>
        </p:txBody>
      </p:sp>
    </p:spTree>
    <p:extLst>
      <p:ext uri="{BB962C8B-B14F-4D97-AF65-F5344CB8AC3E}">
        <p14:creationId xmlns:p14="http://schemas.microsoft.com/office/powerpoint/2010/main" val="2317742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108719"/>
            <a:ext cx="8772524" cy="707886"/>
          </a:xfrm>
          <a:prstGeom prst="rect">
            <a:avLst/>
          </a:prstGeom>
          <a:noFill/>
        </p:spPr>
        <p:txBody>
          <a:bodyPr wrap="square" lIns="91440" tIns="45720" rIns="91440" bIns="45720" rtlCol="0" anchor="t">
            <a:spAutoFit/>
          </a:bodyPr>
          <a:lstStyle/>
          <a:p>
            <a:pPr algn="ctr">
              <a:defRPr/>
            </a:pPr>
            <a:r>
              <a:rPr lang="en-US" sz="2000" b="1" dirty="0">
                <a:latin typeface="Century Schoolbook"/>
              </a:rPr>
              <a:t>Plan for FY25 Title I Family Engagement Funds</a:t>
            </a:r>
          </a:p>
          <a:p>
            <a:pPr algn="ctr">
              <a:defRPr/>
            </a:pPr>
            <a:r>
              <a:rPr lang="en-US" sz="2000" b="1" dirty="0">
                <a:latin typeface="Century Schoolbook"/>
              </a:rPr>
              <a:t>$6672</a:t>
            </a:r>
          </a:p>
        </p:txBody>
      </p:sp>
      <p:graphicFrame>
        <p:nvGraphicFramePr>
          <p:cNvPr id="8" name="Table 7">
            <a:extLst>
              <a:ext uri="{FF2B5EF4-FFF2-40B4-BE49-F238E27FC236}">
                <a16:creationId xmlns:a16="http://schemas.microsoft.com/office/drawing/2014/main" id="{032E7536-A3EE-863A-93FE-3542E1505BC2}"/>
              </a:ext>
            </a:extLst>
          </p:cNvPr>
          <p:cNvGraphicFramePr>
            <a:graphicFrameLocks noGrp="1"/>
          </p:cNvGraphicFramePr>
          <p:nvPr>
            <p:extLst>
              <p:ext uri="{D42A27DB-BD31-4B8C-83A1-F6EECF244321}">
                <p14:modId xmlns:p14="http://schemas.microsoft.com/office/powerpoint/2010/main" val="3716997568"/>
              </p:ext>
            </p:extLst>
          </p:nvPr>
        </p:nvGraphicFramePr>
        <p:xfrm>
          <a:off x="4151621" y="1525915"/>
          <a:ext cx="7196965" cy="3766732"/>
        </p:xfrm>
        <a:graphic>
          <a:graphicData uri="http://schemas.openxmlformats.org/drawingml/2006/table">
            <a:tbl>
              <a:tblPr firstRow="1" bandRow="1">
                <a:tableStyleId>{5C22544A-7EE6-4342-B048-85BDC9FD1C3A}</a:tableStyleId>
              </a:tblPr>
              <a:tblGrid>
                <a:gridCol w="1407800">
                  <a:extLst>
                    <a:ext uri="{9D8B030D-6E8A-4147-A177-3AD203B41FA5}">
                      <a16:colId xmlns:a16="http://schemas.microsoft.com/office/drawing/2014/main" val="20000"/>
                    </a:ext>
                  </a:extLst>
                </a:gridCol>
                <a:gridCol w="1565750">
                  <a:extLst>
                    <a:ext uri="{9D8B030D-6E8A-4147-A177-3AD203B41FA5}">
                      <a16:colId xmlns:a16="http://schemas.microsoft.com/office/drawing/2014/main" val="20001"/>
                    </a:ext>
                  </a:extLst>
                </a:gridCol>
                <a:gridCol w="1565750">
                  <a:extLst>
                    <a:ext uri="{9D8B030D-6E8A-4147-A177-3AD203B41FA5}">
                      <a16:colId xmlns:a16="http://schemas.microsoft.com/office/drawing/2014/main" val="20002"/>
                    </a:ext>
                  </a:extLst>
                </a:gridCol>
                <a:gridCol w="1442151">
                  <a:extLst>
                    <a:ext uri="{9D8B030D-6E8A-4147-A177-3AD203B41FA5}">
                      <a16:colId xmlns:a16="http://schemas.microsoft.com/office/drawing/2014/main" val="20003"/>
                    </a:ext>
                  </a:extLst>
                </a:gridCol>
                <a:gridCol w="1215514">
                  <a:extLst>
                    <a:ext uri="{9D8B030D-6E8A-4147-A177-3AD203B41FA5}">
                      <a16:colId xmlns:a16="http://schemas.microsoft.com/office/drawing/2014/main" val="20005"/>
                    </a:ext>
                  </a:extLst>
                </a:gridCol>
              </a:tblGrid>
              <a:tr h="647953">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APS Five 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490951">
                <a:tc>
                  <a:txBody>
                    <a:bodyPr/>
                    <a:lstStyle/>
                    <a:p>
                      <a:r>
                        <a:rPr lang="en-US" sz="800" b="1" dirty="0"/>
                        <a:t>Increase parental engagement and student attendance</a:t>
                      </a:r>
                    </a:p>
                  </a:txBody>
                  <a:tcPr marL="68580" marR="68580" marT="34290" marB="34290" anchor="ctr"/>
                </a:tc>
                <a:tc>
                  <a:txBody>
                    <a:bodyPr/>
                    <a:lstStyle/>
                    <a:p>
                      <a:r>
                        <a:rPr lang="en-US" sz="800" b="1" dirty="0"/>
                        <a:t>Whole child</a:t>
                      </a:r>
                    </a:p>
                  </a:txBody>
                  <a:tcPr marL="68580" marR="68580" marT="34290" marB="34290" anchor="ctr"/>
                </a:tc>
                <a:tc>
                  <a:txBody>
                    <a:bodyPr/>
                    <a:lstStyle/>
                    <a:p>
                      <a:r>
                        <a:rPr lang="en-US" sz="800" b="1" dirty="0"/>
                        <a:t>Provide incentives for attendance and participation in school activities</a:t>
                      </a:r>
                    </a:p>
                  </a:txBody>
                  <a:tcPr marL="68580" marR="68580" marT="34290" marB="34290" anchor="ctr"/>
                </a:tc>
                <a:tc>
                  <a:txBody>
                    <a:bodyPr/>
                    <a:lstStyle/>
                    <a:p>
                      <a:r>
                        <a:rPr lang="en-US" sz="800" b="1" dirty="0"/>
                        <a:t>Purchase incentives for students meeting attendance targets</a:t>
                      </a:r>
                    </a:p>
                  </a:txBody>
                  <a:tcPr marL="68580" marR="68580" marT="34290" marB="34290" anchor="ctr"/>
                </a:tc>
                <a:tc>
                  <a:txBody>
                    <a:bodyPr/>
                    <a:lstStyle/>
                    <a:p>
                      <a:r>
                        <a:rPr lang="en-US" sz="800" b="1" dirty="0"/>
                        <a:t>$6672</a:t>
                      </a:r>
                    </a:p>
                  </a:txBody>
                  <a:tcPr marL="68580" marR="68580" marT="34290" marB="34290" anchor="ctr"/>
                </a:tc>
                <a:extLst>
                  <a:ext uri="{0D108BD9-81ED-4DB2-BD59-A6C34878D82A}">
                    <a16:rowId xmlns:a16="http://schemas.microsoft.com/office/drawing/2014/main" val="10003"/>
                  </a:ext>
                </a:extLst>
              </a:tr>
              <a:tr h="375404">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75404">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75404">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75404">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75404">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75404">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75404">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83686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38400" y="257044"/>
            <a:ext cx="8229600" cy="602055"/>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ysClr val="windowText" lastClr="000000"/>
                </a:solidFill>
                <a:effectLst/>
                <a:uLnTx/>
                <a:uFillTx/>
                <a:latin typeface="Calibri"/>
                <a:ea typeface="+mj-ea"/>
                <a:cs typeface="+mj-cs"/>
              </a:rPr>
              <a:t>FY25 Budget by Function (Required)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400" b="0" i="1" u="none" strike="noStrike" kern="1200" cap="none" spc="0" normalizeH="0" baseline="0" noProof="0">
                <a:ln>
                  <a:noFill/>
                </a:ln>
                <a:solidFill>
                  <a:sysClr val="windowText" lastClr="000000"/>
                </a:solidFill>
                <a:effectLst/>
                <a:uLnTx/>
                <a:uFillTx/>
                <a:latin typeface="Calibri"/>
                <a:ea typeface="+mj-ea"/>
                <a:cs typeface="+mj-cs"/>
              </a:rPr>
              <a:t>*Based on Current Allocation of School Budget</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a:ln>
                <a:noFill/>
              </a:ln>
              <a:solidFill>
                <a:sysClr val="windowText" lastClr="000000"/>
              </a:solidFill>
              <a:effectLst/>
              <a:uLnTx/>
              <a:uFillTx/>
              <a:latin typeface="Calibri"/>
              <a:ea typeface="+mj-ea"/>
              <a:cs typeface="+mj-cs"/>
            </a:endParaRPr>
          </a:p>
        </p:txBody>
      </p:sp>
      <p:sp>
        <p:nvSpPr>
          <p:cNvPr id="3" name="Slide Number Placeholder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graphicFrame>
        <p:nvGraphicFramePr>
          <p:cNvPr id="12" name="Table 11">
            <a:extLst>
              <a:ext uri="{FF2B5EF4-FFF2-40B4-BE49-F238E27FC236}">
                <a16:creationId xmlns:a16="http://schemas.microsoft.com/office/drawing/2014/main" id="{FA9593DD-A04F-0863-2B11-FB5306E808BA}"/>
              </a:ext>
            </a:extLst>
          </p:cNvPr>
          <p:cNvGraphicFramePr>
            <a:graphicFrameLocks noGrp="1"/>
          </p:cNvGraphicFramePr>
          <p:nvPr>
            <p:extLst>
              <p:ext uri="{D42A27DB-BD31-4B8C-83A1-F6EECF244321}">
                <p14:modId xmlns:p14="http://schemas.microsoft.com/office/powerpoint/2010/main" val="295942351"/>
              </p:ext>
            </p:extLst>
          </p:nvPr>
        </p:nvGraphicFramePr>
        <p:xfrm>
          <a:off x="2744464" y="1187583"/>
          <a:ext cx="7035799" cy="4242831"/>
        </p:xfrm>
        <a:graphic>
          <a:graphicData uri="http://schemas.openxmlformats.org/drawingml/2006/table">
            <a:tbl>
              <a:tblPr/>
              <a:tblGrid>
                <a:gridCol w="821054">
                  <a:extLst>
                    <a:ext uri="{9D8B030D-6E8A-4147-A177-3AD203B41FA5}">
                      <a16:colId xmlns:a16="http://schemas.microsoft.com/office/drawing/2014/main" val="3613860199"/>
                    </a:ext>
                  </a:extLst>
                </a:gridCol>
                <a:gridCol w="2261056">
                  <a:extLst>
                    <a:ext uri="{9D8B030D-6E8A-4147-A177-3AD203B41FA5}">
                      <a16:colId xmlns:a16="http://schemas.microsoft.com/office/drawing/2014/main" val="889874329"/>
                    </a:ext>
                  </a:extLst>
                </a:gridCol>
                <a:gridCol w="808422">
                  <a:extLst>
                    <a:ext uri="{9D8B030D-6E8A-4147-A177-3AD203B41FA5}">
                      <a16:colId xmlns:a16="http://schemas.microsoft.com/office/drawing/2014/main" val="3073410185"/>
                    </a:ext>
                  </a:extLst>
                </a:gridCol>
                <a:gridCol w="1275791">
                  <a:extLst>
                    <a:ext uri="{9D8B030D-6E8A-4147-A177-3AD203B41FA5}">
                      <a16:colId xmlns:a16="http://schemas.microsoft.com/office/drawing/2014/main" val="206288573"/>
                    </a:ext>
                  </a:extLst>
                </a:gridCol>
                <a:gridCol w="1275791">
                  <a:extLst>
                    <a:ext uri="{9D8B030D-6E8A-4147-A177-3AD203B41FA5}">
                      <a16:colId xmlns:a16="http://schemas.microsoft.com/office/drawing/2014/main" val="1521044906"/>
                    </a:ext>
                  </a:extLst>
                </a:gridCol>
                <a:gridCol w="593685">
                  <a:extLst>
                    <a:ext uri="{9D8B030D-6E8A-4147-A177-3AD203B41FA5}">
                      <a16:colId xmlns:a16="http://schemas.microsoft.com/office/drawing/2014/main" val="1197450514"/>
                    </a:ext>
                  </a:extLst>
                </a:gridCol>
              </a:tblGrid>
              <a:tr h="244417">
                <a:tc>
                  <a:txBody>
                    <a:bodyPr/>
                    <a:lstStyle/>
                    <a:p>
                      <a:pPr algn="l" fontAlgn="t"/>
                      <a:r>
                        <a:rPr lang="en-US" sz="1100" b="1" i="0" u="none" strike="noStrike">
                          <a:solidFill>
                            <a:srgbClr val="000000"/>
                          </a:solidFill>
                          <a:effectLst/>
                          <a:latin typeface="Calibri" panose="020F0502020204030204" pitchFamily="34" charset="0"/>
                        </a:rPr>
                        <a:t>School</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effectLst/>
                          <a:latin typeface="Calibri" panose="020F0502020204030204" pitchFamily="34" charset="0"/>
                        </a:rPr>
                        <a:t>West Manor Elementary School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extLst>
                  <a:ext uri="{0D108BD9-81ED-4DB2-BD59-A6C34878D82A}">
                    <a16:rowId xmlns:a16="http://schemas.microsoft.com/office/drawing/2014/main" val="3291058550"/>
                  </a:ext>
                </a:extLst>
              </a:tr>
              <a:tr h="244417">
                <a:tc>
                  <a:txBody>
                    <a:bodyPr/>
                    <a:lstStyle/>
                    <a:p>
                      <a:pPr algn="l" fontAlgn="t"/>
                      <a:r>
                        <a:rPr lang="en-US" sz="1100" b="1" i="0" u="none" strike="noStrike">
                          <a:solidFill>
                            <a:srgbClr val="000000"/>
                          </a:solidFill>
                          <a:effectLst/>
                          <a:latin typeface="Calibri" panose="020F0502020204030204" pitchFamily="34" charset="0"/>
                        </a:rPr>
                        <a:t>Location</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effectLst/>
                          <a:latin typeface="Calibri" panose="020F0502020204030204" pitchFamily="34" charset="0"/>
                        </a:rPr>
                        <a:t>2569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extLst>
                  <a:ext uri="{0D108BD9-81ED-4DB2-BD59-A6C34878D82A}">
                    <a16:rowId xmlns:a16="http://schemas.microsoft.com/office/drawing/2014/main" val="2818213245"/>
                  </a:ext>
                </a:extLst>
              </a:tr>
              <a:tr h="244417">
                <a:tc>
                  <a:txBody>
                    <a:bodyPr/>
                    <a:lstStyle/>
                    <a:p>
                      <a:pPr algn="l" fontAlgn="t"/>
                      <a:r>
                        <a:rPr lang="en-US" sz="1100" b="1" i="0" u="none" strike="noStrike">
                          <a:solidFill>
                            <a:srgbClr val="000000"/>
                          </a:solidFill>
                          <a:effectLst/>
                          <a:latin typeface="Calibri" panose="020F0502020204030204" pitchFamily="34" charset="0"/>
                        </a:rPr>
                        <a:t>Level</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effectLst/>
                          <a:latin typeface="Calibri" panose="020F0502020204030204" pitchFamily="34" charset="0"/>
                        </a:rPr>
                        <a:t>ES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extLst>
                  <a:ext uri="{0D108BD9-81ED-4DB2-BD59-A6C34878D82A}">
                    <a16:rowId xmlns:a16="http://schemas.microsoft.com/office/drawing/2014/main" val="4144136093"/>
                  </a:ext>
                </a:extLst>
              </a:tr>
              <a:tr h="244417">
                <a:tc>
                  <a:txBody>
                    <a:bodyPr/>
                    <a:lstStyle/>
                    <a:p>
                      <a:pPr algn="l" fontAlgn="t"/>
                      <a:r>
                        <a:rPr lang="en-US" sz="1100" b="1" i="0" u="none" strike="noStrike">
                          <a:solidFill>
                            <a:srgbClr val="000000"/>
                          </a:solidFill>
                          <a:effectLst/>
                          <a:latin typeface="Calibri" panose="020F0502020204030204" pitchFamily="34" charset="0"/>
                        </a:rPr>
                        <a:t>Principal</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effectLst/>
                          <a:latin typeface="Calibri" panose="020F0502020204030204" pitchFamily="34" charset="0"/>
                        </a:rPr>
                        <a:t>Reginald Lawrence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extLst>
                  <a:ext uri="{0D108BD9-81ED-4DB2-BD59-A6C34878D82A}">
                    <a16:rowId xmlns:a16="http://schemas.microsoft.com/office/drawing/2014/main" val="4152679601"/>
                  </a:ext>
                </a:extLst>
              </a:tr>
              <a:tr h="428252">
                <a:tc>
                  <a:txBody>
                    <a:bodyPr/>
                    <a:lstStyle/>
                    <a:p>
                      <a:pPr algn="l" fontAlgn="t"/>
                      <a:r>
                        <a:rPr lang="en-US" sz="1100" b="1" i="0" u="none" strike="noStrike">
                          <a:solidFill>
                            <a:srgbClr val="000000"/>
                          </a:solidFill>
                          <a:effectLst/>
                          <a:latin typeface="Calibri" panose="020F0502020204030204" pitchFamily="34" charset="0"/>
                        </a:rPr>
                        <a:t>Projected Enrollment</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effectLst/>
                          <a:latin typeface="Calibri" panose="020F0502020204030204" pitchFamily="34" charset="0"/>
                        </a:rPr>
                        <a:t>244</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extLst>
                  <a:ext uri="{0D108BD9-81ED-4DB2-BD59-A6C34878D82A}">
                    <a16:rowId xmlns:a16="http://schemas.microsoft.com/office/drawing/2014/main" val="1014506800"/>
                  </a:ext>
                </a:extLst>
              </a:tr>
              <a:tr h="244417">
                <a:tc>
                  <a:txBody>
                    <a:bodyPr/>
                    <a:lstStyle/>
                    <a:p>
                      <a:pPr algn="l" fontAlgn="t"/>
                      <a:endParaRPr lang="en-US" sz="1100" b="1" i="0" u="none" strike="noStrike">
                        <a:solidFill>
                          <a:srgbClr val="000000"/>
                        </a:solidFill>
                        <a:effectLst/>
                        <a:latin typeface="Calibri" panose="020F0502020204030204" pitchFamily="34" charset="0"/>
                      </a:endParaRPr>
                    </a:p>
                  </a:txBody>
                  <a:tcPr marL="9525" marR="9525" marT="9525">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endParaRPr lang="en-US" sz="1100" b="0" i="0" u="none" strike="noStrike">
                        <a:effectLst/>
                        <a:latin typeface="Calibri" panose="020F050202020403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extLst>
                  <a:ext uri="{0D108BD9-81ED-4DB2-BD59-A6C34878D82A}">
                    <a16:rowId xmlns:a16="http://schemas.microsoft.com/office/drawing/2014/main" val="3557870086"/>
                  </a:ext>
                </a:extLst>
              </a:tr>
              <a:tr h="244417">
                <a:tc>
                  <a:txBody>
                    <a:bodyPr/>
                    <a:lstStyle/>
                    <a:p>
                      <a:pPr algn="ctr" fontAlgn="b"/>
                      <a:r>
                        <a:rPr lang="en-US" sz="1100" b="1" i="0" u="none" strike="noStrike">
                          <a:solidFill>
                            <a:srgbClr val="000000"/>
                          </a:solidFill>
                          <a:effectLst/>
                          <a:latin typeface="Calibri" panose="020F0502020204030204" pitchFamily="34" charset="0"/>
                        </a:rPr>
                        <a:t>Account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100" b="1" i="0" u="none" strike="noStrike">
                          <a:solidFill>
                            <a:srgbClr val="000000"/>
                          </a:solidFill>
                          <a:effectLst/>
                          <a:latin typeface="Calibri" panose="020F0502020204030204" pitchFamily="34" charset="0"/>
                        </a:rPr>
                        <a:t>Account Description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100" b="1" i="0" u="none" strike="noStrike">
                          <a:solidFill>
                            <a:srgbClr val="000000"/>
                          </a:solidFill>
                          <a:effectLst/>
                          <a:latin typeface="Calibri" panose="020F0502020204030204" pitchFamily="34" charset="0"/>
                        </a:rPr>
                        <a:t>FTE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100" b="1" i="0" u="none" strike="noStrike">
                          <a:solidFill>
                            <a:srgbClr val="000000"/>
                          </a:solidFill>
                          <a:effectLst/>
                          <a:latin typeface="Calibri" panose="020F0502020204030204" pitchFamily="34" charset="0"/>
                        </a:rPr>
                        <a:t>Budget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100" b="1" i="0" u="none" strike="noStrike">
                          <a:solidFill>
                            <a:srgbClr val="000000"/>
                          </a:solidFill>
                          <a:effectLst/>
                          <a:latin typeface="Calibri" panose="020F0502020204030204" pitchFamily="34" charset="0"/>
                        </a:rPr>
                        <a:t>Per Pupil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745470606"/>
                  </a:ext>
                </a:extLst>
              </a:tr>
              <a:tr h="244417">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321989001"/>
                  </a:ext>
                </a:extLst>
              </a:tr>
              <a:tr h="227705">
                <a:tc>
                  <a:txBody>
                    <a:bodyPr/>
                    <a:lstStyle/>
                    <a:p>
                      <a:pPr algn="r" fontAlgn="b"/>
                      <a:r>
                        <a:rPr lang="en-US" sz="1000" b="0" i="0" u="none" strike="noStrike">
                          <a:effectLst/>
                          <a:latin typeface="Arial" panose="020B0604020202020204" pitchFamily="34" charset="0"/>
                        </a:rPr>
                        <a:t>1000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Instruction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28.05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$2,922,533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$11,978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585717454"/>
                  </a:ext>
                </a:extLst>
              </a:tr>
              <a:tr h="227705">
                <a:tc>
                  <a:txBody>
                    <a:bodyPr/>
                    <a:lstStyle/>
                    <a:p>
                      <a:pPr algn="r" fontAlgn="b"/>
                      <a:r>
                        <a:rPr lang="en-US" sz="1000" b="0" i="0" u="none" strike="noStrike">
                          <a:effectLst/>
                          <a:latin typeface="Arial" panose="020B0604020202020204" pitchFamily="34" charset="0"/>
                        </a:rPr>
                        <a:t>2100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Pupil Services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4.25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$400,672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$1,642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312955313"/>
                  </a:ext>
                </a:extLst>
              </a:tr>
              <a:tr h="227705">
                <a:tc>
                  <a:txBody>
                    <a:bodyPr/>
                    <a:lstStyle/>
                    <a:p>
                      <a:pPr algn="r" fontAlgn="b"/>
                      <a:r>
                        <a:rPr lang="en-US" sz="1000" b="0" i="0" u="none" strike="noStrike">
                          <a:effectLst/>
                          <a:latin typeface="Arial" panose="020B0604020202020204" pitchFamily="34" charset="0"/>
                        </a:rPr>
                        <a:t>2210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Improvement of Instructional Services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2.00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$256,066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$1,049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859550518"/>
                  </a:ext>
                </a:extLst>
              </a:tr>
              <a:tr h="227705">
                <a:tc>
                  <a:txBody>
                    <a:bodyPr/>
                    <a:lstStyle/>
                    <a:p>
                      <a:pPr algn="r" fontAlgn="b"/>
                      <a:r>
                        <a:rPr lang="en-US" sz="1000" b="0" i="0" u="none" strike="noStrike">
                          <a:effectLst/>
                          <a:latin typeface="Arial" panose="020B0604020202020204" pitchFamily="34" charset="0"/>
                        </a:rPr>
                        <a:t>2213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Instructional Staff Training</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943226252"/>
                  </a:ext>
                </a:extLst>
              </a:tr>
              <a:tr h="227705">
                <a:tc>
                  <a:txBody>
                    <a:bodyPr/>
                    <a:lstStyle/>
                    <a:p>
                      <a:pPr algn="r" fontAlgn="b"/>
                      <a:r>
                        <a:rPr lang="en-US" sz="1000" b="0" i="0" u="none" strike="noStrike">
                          <a:effectLst/>
                          <a:latin typeface="Arial" panose="020B0604020202020204" pitchFamily="34" charset="0"/>
                        </a:rPr>
                        <a:t>2220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Educational Media Services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1.00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$123,029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$504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225615328"/>
                  </a:ext>
                </a:extLst>
              </a:tr>
              <a:tr h="227705">
                <a:tc>
                  <a:txBody>
                    <a:bodyPr/>
                    <a:lstStyle/>
                    <a:p>
                      <a:pPr algn="r" fontAlgn="b"/>
                      <a:r>
                        <a:rPr lang="en-US" sz="1000" b="0" i="0" u="none" strike="noStrike">
                          <a:effectLst/>
                          <a:latin typeface="Arial" panose="020B0604020202020204" pitchFamily="34" charset="0"/>
                        </a:rPr>
                        <a:t>2400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School Administration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3.00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$417,913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$1,713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006837540"/>
                  </a:ext>
                </a:extLst>
              </a:tr>
              <a:tr h="227705">
                <a:tc>
                  <a:txBody>
                    <a:bodyPr/>
                    <a:lstStyle/>
                    <a:p>
                      <a:pPr algn="r" fontAlgn="b"/>
                      <a:r>
                        <a:rPr lang="en-US" sz="1000" b="0" i="0" u="none" strike="noStrike">
                          <a:effectLst/>
                          <a:latin typeface="Arial" panose="020B0604020202020204" pitchFamily="34" charset="0"/>
                        </a:rPr>
                        <a:t>2600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Maintenance &amp; Operations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2.50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$152,083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$623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507597368"/>
                  </a:ext>
                </a:extLst>
              </a:tr>
              <a:tr h="227705">
                <a:tc>
                  <a:txBody>
                    <a:bodyPr/>
                    <a:lstStyle/>
                    <a:p>
                      <a:pPr algn="r" fontAlgn="b"/>
                      <a:r>
                        <a:rPr lang="en-US" sz="1000" b="0" i="0" u="none" strike="noStrike">
                          <a:effectLst/>
                          <a:latin typeface="Arial" panose="020B0604020202020204" pitchFamily="34" charset="0"/>
                        </a:rPr>
                        <a:t>2700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Transportation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036261143"/>
                  </a:ext>
                </a:extLst>
              </a:tr>
              <a:tr h="282020">
                <a:tc gridSpan="2">
                  <a:txBody>
                    <a:bodyPr/>
                    <a:lstStyle/>
                    <a:p>
                      <a:pPr algn="r" fontAlgn="b"/>
                      <a:r>
                        <a:rPr lang="en-US" sz="1200" b="1" i="0" u="none" strike="noStrike">
                          <a:effectLst/>
                          <a:latin typeface="Arial" panose="020B0604020202020204" pitchFamily="34" charset="0"/>
                        </a:rPr>
                        <a:t>Total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b"/>
                      <a:r>
                        <a:rPr lang="en-US" sz="1200" b="1" i="0" u="none" strike="noStrike">
                          <a:effectLst/>
                          <a:latin typeface="Arial" panose="020B0604020202020204" pitchFamily="34" charset="0"/>
                        </a:rPr>
                        <a:t>40.80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a:effectLst/>
                          <a:latin typeface="Arial" panose="020B0604020202020204" pitchFamily="34" charset="0"/>
                        </a:rPr>
                        <a:t> $4,272,297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1" i="0" u="none" strike="noStrike">
                          <a:effectLst/>
                          <a:latin typeface="Arial" panose="020B0604020202020204" pitchFamily="34" charset="0"/>
                        </a:rPr>
                        <a:t> $17,509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200" b="1" i="0" u="none" strike="noStrike" dirty="0">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233760499"/>
                  </a:ext>
                </a:extLst>
              </a:tr>
            </a:tbl>
          </a:graphicData>
        </a:graphic>
      </p:graphicFrame>
    </p:spTree>
    <p:extLst>
      <p:ext uri="{BB962C8B-B14F-4D97-AF65-F5344CB8AC3E}">
        <p14:creationId xmlns:p14="http://schemas.microsoft.com/office/powerpoint/2010/main" val="1129150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38400" y="109669"/>
            <a:ext cx="8229600" cy="719891"/>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ysClr val="windowText" lastClr="000000"/>
                </a:solidFill>
                <a:effectLst/>
                <a:uLnTx/>
                <a:uFillTx/>
                <a:latin typeface="Calibri"/>
                <a:ea typeface="+mj-ea"/>
                <a:cs typeface="+mj-cs"/>
              </a:rPr>
              <a:t>FY25 Budget by Function (Required)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a:ln>
                  <a:noFill/>
                </a:ln>
                <a:solidFill>
                  <a:sysClr val="windowText" lastClr="000000"/>
                </a:solidFill>
                <a:effectLst/>
                <a:uLnTx/>
                <a:uFillTx/>
                <a:latin typeface="Calibri"/>
                <a:ea typeface="+mj-ea"/>
                <a:cs typeface="+mj-cs"/>
              </a:rPr>
              <a:t>*Based on Current Allocation of School Budget</a:t>
            </a:r>
          </a:p>
        </p:txBody>
      </p:sp>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pic>
        <p:nvPicPr>
          <p:cNvPr id="2049" name="Picture 1">
            <a:extLst>
              <a:ext uri="{FF2B5EF4-FFF2-40B4-BE49-F238E27FC236}">
                <a16:creationId xmlns:a16="http://schemas.microsoft.com/office/drawing/2014/main" id="{52D8121C-5DDF-404C-0D49-8A5EF3F80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4416" y="1357312"/>
            <a:ext cx="6486525" cy="414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182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79C466-2CA8-D8B4-8F85-2B6F48BAB9A8}"/>
              </a:ext>
            </a:extLst>
          </p:cNvPr>
          <p:cNvSpPr>
            <a:spLocks noGrp="1"/>
          </p:cNvSpPr>
          <p:nvPr>
            <p:ph type="title"/>
          </p:nvPr>
        </p:nvSpPr>
        <p:spPr>
          <a:xfrm>
            <a:off x="3563725" y="2748951"/>
            <a:ext cx="4800600" cy="768096"/>
          </a:xfrm>
        </p:spPr>
        <p:txBody>
          <a:bodyPr/>
          <a:lstStyle/>
          <a:p>
            <a:r>
              <a:rPr lang="en-US"/>
              <a:t>Discussion of reserve and Holdback funds</a:t>
            </a:r>
          </a:p>
        </p:txBody>
      </p:sp>
    </p:spTree>
    <p:extLst>
      <p:ext uri="{BB962C8B-B14F-4D97-AF65-F5344CB8AC3E}">
        <p14:creationId xmlns:p14="http://schemas.microsoft.com/office/powerpoint/2010/main" val="3713316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6832"/>
            <a:ext cx="8772524" cy="92333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entury Schoolbook"/>
                <a:ea typeface="+mn-ea"/>
                <a:cs typeface="+mn-cs"/>
              </a:rPr>
              <a:t>Plan for </a:t>
            </a:r>
            <a:r>
              <a:rPr lang="en-US" sz="2700" b="1" dirty="0">
                <a:solidFill>
                  <a:prstClr val="black"/>
                </a:solidFill>
                <a:latin typeface="Century Schoolbook"/>
              </a:rPr>
              <a:t>FY25</a:t>
            </a:r>
            <a:r>
              <a:rPr kumimoji="0" lang="en-US" sz="2700" b="1" i="0" u="none" strike="noStrike" kern="1200" cap="none" spc="0" normalizeH="0" baseline="0" noProof="0" dirty="0">
                <a:ln>
                  <a:noFill/>
                </a:ln>
                <a:solidFill>
                  <a:prstClr val="black"/>
                </a:solidFill>
                <a:effectLst/>
                <a:uLnTx/>
                <a:uFillTx/>
                <a:latin typeface="Century Schoolbook"/>
                <a:ea typeface="+mn-ea"/>
                <a:cs typeface="+mn-cs"/>
              </a:rPr>
              <a:t> Leveling Reserve </a:t>
            </a:r>
            <a:endParaRPr kumimoji="0" lang="en-US" sz="2700" b="1" i="0" u="none" strike="noStrike" kern="1200" cap="none" spc="0" normalizeH="0" baseline="0" noProof="0" dirty="0">
              <a:ln>
                <a:noFill/>
              </a:ln>
              <a:solidFill>
                <a:srgbClr val="FF0000"/>
              </a:solidFill>
              <a:effectLst/>
              <a:highlight>
                <a:srgbClr val="FFFF00"/>
              </a:highlight>
              <a:uLnTx/>
              <a:uFillTx/>
              <a:latin typeface="Century Schoolbook"/>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dirty="0">
                <a:solidFill>
                  <a:srgbClr val="FF0000"/>
                </a:solidFill>
                <a:highlight>
                  <a:srgbClr val="FFFF00"/>
                </a:highlight>
                <a:latin typeface="Century Schoolbook"/>
              </a:rPr>
              <a:t>$54368</a:t>
            </a:r>
            <a:endParaRPr kumimoji="0" lang="en-US" sz="2700" b="1" i="0" u="none" strike="noStrike" kern="1200" cap="none" spc="0" normalizeH="0" baseline="0" noProof="0" dirty="0">
              <a:ln>
                <a:noFill/>
              </a:ln>
              <a:solidFill>
                <a:prstClr val="black"/>
              </a:solidFill>
              <a:effectLst/>
              <a:uLnTx/>
              <a:uFillTx/>
              <a:latin typeface="Century Schoolbook"/>
              <a:ea typeface="+mn-ea"/>
              <a:cs typeface="+mn-cs"/>
            </a:endParaRPr>
          </a:p>
        </p:txBody>
      </p:sp>
      <p:graphicFrame>
        <p:nvGraphicFramePr>
          <p:cNvPr id="7" name="Table 6">
            <a:extLst>
              <a:ext uri="{FF2B5EF4-FFF2-40B4-BE49-F238E27FC236}">
                <a16:creationId xmlns:a16="http://schemas.microsoft.com/office/drawing/2014/main" id="{638B6974-9669-7FFF-8AE1-076F49B0A3E2}"/>
              </a:ext>
            </a:extLst>
          </p:cNvPr>
          <p:cNvGraphicFramePr>
            <a:graphicFrameLocks noGrp="1"/>
          </p:cNvGraphicFramePr>
          <p:nvPr>
            <p:extLst>
              <p:ext uri="{D42A27DB-BD31-4B8C-83A1-F6EECF244321}">
                <p14:modId xmlns:p14="http://schemas.microsoft.com/office/powerpoint/2010/main" val="4240047880"/>
              </p:ext>
            </p:extLst>
          </p:nvPr>
        </p:nvGraphicFramePr>
        <p:xfrm>
          <a:off x="4287899" y="1596747"/>
          <a:ext cx="7196965" cy="4578906"/>
        </p:xfrm>
        <a:graphic>
          <a:graphicData uri="http://schemas.openxmlformats.org/drawingml/2006/table">
            <a:tbl>
              <a:tblPr firstRow="1" bandRow="1">
                <a:tableStyleId>{5C22544A-7EE6-4342-B048-85BDC9FD1C3A}</a:tableStyleId>
              </a:tblPr>
              <a:tblGrid>
                <a:gridCol w="1407800">
                  <a:extLst>
                    <a:ext uri="{9D8B030D-6E8A-4147-A177-3AD203B41FA5}">
                      <a16:colId xmlns:a16="http://schemas.microsoft.com/office/drawing/2014/main" val="20000"/>
                    </a:ext>
                  </a:extLst>
                </a:gridCol>
                <a:gridCol w="1565750">
                  <a:extLst>
                    <a:ext uri="{9D8B030D-6E8A-4147-A177-3AD203B41FA5}">
                      <a16:colId xmlns:a16="http://schemas.microsoft.com/office/drawing/2014/main" val="20001"/>
                    </a:ext>
                  </a:extLst>
                </a:gridCol>
                <a:gridCol w="1565750">
                  <a:extLst>
                    <a:ext uri="{9D8B030D-6E8A-4147-A177-3AD203B41FA5}">
                      <a16:colId xmlns:a16="http://schemas.microsoft.com/office/drawing/2014/main" val="20002"/>
                    </a:ext>
                  </a:extLst>
                </a:gridCol>
                <a:gridCol w="1442151">
                  <a:extLst>
                    <a:ext uri="{9D8B030D-6E8A-4147-A177-3AD203B41FA5}">
                      <a16:colId xmlns:a16="http://schemas.microsoft.com/office/drawing/2014/main" val="20003"/>
                    </a:ext>
                  </a:extLst>
                </a:gridCol>
                <a:gridCol w="1215514">
                  <a:extLst>
                    <a:ext uri="{9D8B030D-6E8A-4147-A177-3AD203B41FA5}">
                      <a16:colId xmlns:a16="http://schemas.microsoft.com/office/drawing/2014/main" val="20005"/>
                    </a:ext>
                  </a:extLst>
                </a:gridCol>
              </a:tblGrid>
              <a:tr h="573238">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APS Five 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332116">
                <a:tc>
                  <a:txBody>
                    <a:bodyPr/>
                    <a:lstStyle/>
                    <a:p>
                      <a:r>
                        <a:rPr lang="en-US" sz="1200" b="1" dirty="0"/>
                        <a:t>Increase student proficiency In literacy and numeracy</a:t>
                      </a:r>
                    </a:p>
                  </a:txBody>
                  <a:tcPr marL="68580" marR="68580" marT="34290" marB="34290" anchor="ctr"/>
                </a:tc>
                <a:tc>
                  <a:txBody>
                    <a:bodyPr/>
                    <a:lstStyle/>
                    <a:p>
                      <a:r>
                        <a:rPr lang="en-US" sz="1200" b="1" dirty="0"/>
                        <a:t>Curriculum and instruction</a:t>
                      </a:r>
                    </a:p>
                    <a:p>
                      <a:r>
                        <a:rPr lang="en-US" sz="1200" b="1" dirty="0"/>
                        <a:t>Data </a:t>
                      </a:r>
                    </a:p>
                    <a:p>
                      <a:r>
                        <a:rPr lang="en-US" sz="1200" b="1" dirty="0"/>
                        <a:t>Personalized Learning</a:t>
                      </a:r>
                    </a:p>
                  </a:txBody>
                  <a:tcPr marL="68580" marR="68580" marT="34290" marB="34290" anchor="ctr"/>
                </a:tc>
                <a:tc>
                  <a:txBody>
                    <a:bodyPr/>
                    <a:lstStyle/>
                    <a:p>
                      <a:r>
                        <a:rPr lang="en-US" sz="1200" b="1" dirty="0"/>
                        <a:t>Provide resources and assist with instruction of students</a:t>
                      </a:r>
                    </a:p>
                  </a:txBody>
                  <a:tcPr marL="68580" marR="68580" marT="34290" marB="34290" anchor="ctr"/>
                </a:tc>
                <a:tc>
                  <a:txBody>
                    <a:bodyPr/>
                    <a:lstStyle/>
                    <a:p>
                      <a:r>
                        <a:rPr lang="en-US" sz="1200" b="1" dirty="0"/>
                        <a:t>Provide manipulatives, web- based programs and resources to support student learning</a:t>
                      </a:r>
                    </a:p>
                  </a:txBody>
                  <a:tcPr marL="68580" marR="68580" marT="34290" marB="34290" anchor="ctr"/>
                </a:tc>
                <a:tc>
                  <a:txBody>
                    <a:bodyPr/>
                    <a:lstStyle/>
                    <a:p>
                      <a:r>
                        <a:rPr lang="en-US" sz="1200" b="1" dirty="0"/>
                        <a:t>54368</a:t>
                      </a:r>
                    </a:p>
                  </a:txBody>
                  <a:tcPr marL="68580" marR="68580" marT="34290" marB="34290" anchor="ctr"/>
                </a:tc>
                <a:extLst>
                  <a:ext uri="{0D108BD9-81ED-4DB2-BD59-A6C34878D82A}">
                    <a16:rowId xmlns:a16="http://schemas.microsoft.com/office/drawing/2014/main" val="10002"/>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32116">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32116">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771567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1006723"/>
            <a:ext cx="7085696" cy="170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173855"/>
            <a:ext cx="8772524" cy="738664"/>
          </a:xfrm>
          <a:prstGeom prst="rect">
            <a:avLst/>
          </a:prstGeom>
          <a:noFill/>
        </p:spPr>
        <p:txBody>
          <a:bodyPr wrap="square" lIns="91440" tIns="45720" rIns="91440" bIns="45720" rtlCol="0" anchor="t">
            <a:spAutoFit/>
          </a:bodyPr>
          <a:lstStyle/>
          <a:p>
            <a:pPr algn="ctr">
              <a:defRPr/>
            </a:pPr>
            <a:r>
              <a:rPr lang="en-US" sz="2600" b="1" dirty="0">
                <a:latin typeface="Century Schoolbook"/>
              </a:rPr>
              <a:t>Plan for FY25 Title I Holdback</a:t>
            </a:r>
          </a:p>
          <a:p>
            <a:pPr algn="ctr">
              <a:defRPr/>
            </a:pPr>
            <a:r>
              <a:rPr lang="en-US" sz="1600" b="1" dirty="0">
                <a:latin typeface="Century Schoolbook"/>
              </a:rPr>
              <a:t> </a:t>
            </a:r>
            <a:r>
              <a:rPr lang="en-US" sz="1600" b="1" dirty="0">
                <a:solidFill>
                  <a:srgbClr val="FF0000"/>
                </a:solidFill>
                <a:highlight>
                  <a:srgbClr val="FFFF00"/>
                </a:highlight>
                <a:latin typeface="Century Schoolbook"/>
              </a:rPr>
              <a:t>$16031 </a:t>
            </a:r>
          </a:p>
        </p:txBody>
      </p:sp>
      <p:graphicFrame>
        <p:nvGraphicFramePr>
          <p:cNvPr id="7" name="Table 6">
            <a:extLst>
              <a:ext uri="{FF2B5EF4-FFF2-40B4-BE49-F238E27FC236}">
                <a16:creationId xmlns:a16="http://schemas.microsoft.com/office/drawing/2014/main" id="{52C347A5-0E78-A9B6-64FE-B9AC1D593D03}"/>
              </a:ext>
            </a:extLst>
          </p:cNvPr>
          <p:cNvGraphicFramePr>
            <a:graphicFrameLocks noGrp="1"/>
          </p:cNvGraphicFramePr>
          <p:nvPr>
            <p:extLst>
              <p:ext uri="{D42A27DB-BD31-4B8C-83A1-F6EECF244321}">
                <p14:modId xmlns:p14="http://schemas.microsoft.com/office/powerpoint/2010/main" val="3445642264"/>
              </p:ext>
            </p:extLst>
          </p:nvPr>
        </p:nvGraphicFramePr>
        <p:xfrm>
          <a:off x="4448766" y="1779704"/>
          <a:ext cx="7196965" cy="4376330"/>
        </p:xfrm>
        <a:graphic>
          <a:graphicData uri="http://schemas.openxmlformats.org/drawingml/2006/table">
            <a:tbl>
              <a:tblPr firstRow="1" bandRow="1">
                <a:tableStyleId>{5C22544A-7EE6-4342-B048-85BDC9FD1C3A}</a:tableStyleId>
              </a:tblPr>
              <a:tblGrid>
                <a:gridCol w="1407800">
                  <a:extLst>
                    <a:ext uri="{9D8B030D-6E8A-4147-A177-3AD203B41FA5}">
                      <a16:colId xmlns:a16="http://schemas.microsoft.com/office/drawing/2014/main" val="20000"/>
                    </a:ext>
                  </a:extLst>
                </a:gridCol>
                <a:gridCol w="1565750">
                  <a:extLst>
                    <a:ext uri="{9D8B030D-6E8A-4147-A177-3AD203B41FA5}">
                      <a16:colId xmlns:a16="http://schemas.microsoft.com/office/drawing/2014/main" val="20001"/>
                    </a:ext>
                  </a:extLst>
                </a:gridCol>
                <a:gridCol w="1565750">
                  <a:extLst>
                    <a:ext uri="{9D8B030D-6E8A-4147-A177-3AD203B41FA5}">
                      <a16:colId xmlns:a16="http://schemas.microsoft.com/office/drawing/2014/main" val="20002"/>
                    </a:ext>
                  </a:extLst>
                </a:gridCol>
                <a:gridCol w="1442151">
                  <a:extLst>
                    <a:ext uri="{9D8B030D-6E8A-4147-A177-3AD203B41FA5}">
                      <a16:colId xmlns:a16="http://schemas.microsoft.com/office/drawing/2014/main" val="20003"/>
                    </a:ext>
                  </a:extLst>
                </a:gridCol>
                <a:gridCol w="1215514">
                  <a:extLst>
                    <a:ext uri="{9D8B030D-6E8A-4147-A177-3AD203B41FA5}">
                      <a16:colId xmlns:a16="http://schemas.microsoft.com/office/drawing/2014/main" val="20005"/>
                    </a:ext>
                  </a:extLst>
                </a:gridCol>
              </a:tblGrid>
              <a:tr h="573238">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APS Five 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332116">
                <a:tc>
                  <a:txBody>
                    <a:bodyPr/>
                    <a:lstStyle/>
                    <a:p>
                      <a:r>
                        <a:rPr lang="en-US" sz="1100" b="1" dirty="0"/>
                        <a:t>Increase student performance on Milestones</a:t>
                      </a:r>
                    </a:p>
                  </a:txBody>
                  <a:tcPr marL="68580" marR="68580" marT="34290" marB="34290" anchor="ctr"/>
                </a:tc>
                <a:tc>
                  <a:txBody>
                    <a:bodyPr/>
                    <a:lstStyle/>
                    <a:p>
                      <a:r>
                        <a:rPr lang="en-US" sz="1100" b="1" dirty="0"/>
                        <a:t>Curriculum and instruction</a:t>
                      </a:r>
                    </a:p>
                    <a:p>
                      <a:r>
                        <a:rPr lang="en-US" sz="1100" b="1" dirty="0"/>
                        <a:t>Data</a:t>
                      </a:r>
                    </a:p>
                    <a:p>
                      <a:r>
                        <a:rPr lang="en-US" sz="1100" b="1" dirty="0"/>
                        <a:t>Personalized learning</a:t>
                      </a:r>
                    </a:p>
                  </a:txBody>
                  <a:tcPr marL="68580" marR="68580" marT="34290" marB="34290" anchor="ctr"/>
                </a:tc>
                <a:tc>
                  <a:txBody>
                    <a:bodyPr/>
                    <a:lstStyle/>
                    <a:p>
                      <a:r>
                        <a:rPr lang="en-US" sz="1100" b="1" dirty="0"/>
                        <a:t>Extended day program</a:t>
                      </a:r>
                    </a:p>
                    <a:p>
                      <a:endParaRPr lang="en-US" sz="1100" b="1" dirty="0"/>
                    </a:p>
                  </a:txBody>
                  <a:tcPr marL="68580" marR="68580" marT="34290" marB="34290" anchor="ctr"/>
                </a:tc>
                <a:tc>
                  <a:txBody>
                    <a:bodyPr/>
                    <a:lstStyle/>
                    <a:p>
                      <a:r>
                        <a:rPr lang="en-US" sz="1100" b="1" dirty="0"/>
                        <a:t>Hire teachers to remediate students 5 hours weekly for 8 weeks</a:t>
                      </a:r>
                    </a:p>
                  </a:txBody>
                  <a:tcPr marL="68580" marR="68580" marT="34290" marB="34290" anchor="ctr"/>
                </a:tc>
                <a:tc>
                  <a:txBody>
                    <a:bodyPr/>
                    <a:lstStyle/>
                    <a:p>
                      <a:r>
                        <a:rPr lang="en-US" sz="1100" b="1" dirty="0"/>
                        <a:t>11031</a:t>
                      </a:r>
                    </a:p>
                  </a:txBody>
                  <a:tcPr marL="68580" marR="68580" marT="34290" marB="34290" anchor="ctr"/>
                </a:tc>
                <a:extLst>
                  <a:ext uri="{0D108BD9-81ED-4DB2-BD59-A6C34878D82A}">
                    <a16:rowId xmlns:a16="http://schemas.microsoft.com/office/drawing/2014/main" val="10002"/>
                  </a:ext>
                </a:extLst>
              </a:tr>
              <a:tr h="332116">
                <a:tc>
                  <a:txBody>
                    <a:bodyPr/>
                    <a:lstStyle/>
                    <a:p>
                      <a:r>
                        <a:rPr lang="en-US" sz="1100" b="1" dirty="0"/>
                        <a:t>Increase parental engagement and student attendance</a:t>
                      </a:r>
                    </a:p>
                  </a:txBody>
                  <a:tcPr marL="68580" marR="68580" marT="34290" marB="34290" anchor="ctr"/>
                </a:tc>
                <a:tc>
                  <a:txBody>
                    <a:bodyPr/>
                    <a:lstStyle/>
                    <a:p>
                      <a:r>
                        <a:rPr lang="en-US" sz="1100" b="1" dirty="0"/>
                        <a:t>Whole child</a:t>
                      </a:r>
                    </a:p>
                  </a:txBody>
                  <a:tcPr marL="68580" marR="68580" marT="34290" marB="34290" anchor="ctr"/>
                </a:tc>
                <a:tc>
                  <a:txBody>
                    <a:bodyPr/>
                    <a:lstStyle/>
                    <a:p>
                      <a:r>
                        <a:rPr lang="en-US" sz="1100" b="1" dirty="0"/>
                        <a:t>Provide incentives for attendance and participation in school activities</a:t>
                      </a:r>
                    </a:p>
                  </a:txBody>
                  <a:tcPr marL="68580" marR="68580" marT="34290" marB="34290" anchor="ctr"/>
                </a:tc>
                <a:tc>
                  <a:txBody>
                    <a:bodyPr/>
                    <a:lstStyle/>
                    <a:p>
                      <a:r>
                        <a:rPr lang="en-US" sz="1100" b="1" dirty="0"/>
                        <a:t>Purchase incentives for students meeting attendance targets</a:t>
                      </a:r>
                    </a:p>
                  </a:txBody>
                  <a:tcPr marL="68580" marR="68580" marT="34290" marB="34290" anchor="ctr"/>
                </a:tc>
                <a:tc>
                  <a:txBody>
                    <a:bodyPr/>
                    <a:lstStyle/>
                    <a:p>
                      <a:r>
                        <a:rPr lang="en-US" sz="1100" b="1" dirty="0"/>
                        <a:t>5000</a:t>
                      </a:r>
                    </a:p>
                  </a:txBody>
                  <a:tcPr marL="68580" marR="68580" marT="34290" marB="34290" anchor="ctr"/>
                </a:tc>
                <a:extLst>
                  <a:ext uri="{0D108BD9-81ED-4DB2-BD59-A6C34878D82A}">
                    <a16:rowId xmlns:a16="http://schemas.microsoft.com/office/drawing/2014/main" val="10003"/>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32116">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564912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F126-C802-4821-BAB8-8107D156AEE4}"/>
              </a:ext>
            </a:extLst>
          </p:cNvPr>
          <p:cNvSpPr>
            <a:spLocks noGrp="1"/>
          </p:cNvSpPr>
          <p:nvPr>
            <p:ph type="title"/>
          </p:nvPr>
        </p:nvSpPr>
        <p:spPr>
          <a:xfrm>
            <a:off x="2251802" y="454152"/>
            <a:ext cx="9414779" cy="1344744"/>
          </a:xfrm>
        </p:spPr>
        <p:txBody>
          <a:bodyPr/>
          <a:lstStyle/>
          <a:p>
            <a:r>
              <a:rPr lang="en-US"/>
              <a:t>Summary of position Changes to Support the Strategic Plan</a:t>
            </a:r>
          </a:p>
        </p:txBody>
      </p:sp>
      <p:graphicFrame>
        <p:nvGraphicFramePr>
          <p:cNvPr id="5" name="Content Placeholder 4">
            <a:extLst>
              <a:ext uri="{FF2B5EF4-FFF2-40B4-BE49-F238E27FC236}">
                <a16:creationId xmlns:a16="http://schemas.microsoft.com/office/drawing/2014/main" id="{09EEDF54-0B0C-F468-D300-850550DD4CE6}"/>
              </a:ext>
            </a:extLst>
          </p:cNvPr>
          <p:cNvGraphicFramePr>
            <a:graphicFrameLocks noGrp="1"/>
          </p:cNvGraphicFramePr>
          <p:nvPr>
            <p:ph sz="half" idx="1"/>
            <p:extLst>
              <p:ext uri="{D42A27DB-BD31-4B8C-83A1-F6EECF244321}">
                <p14:modId xmlns:p14="http://schemas.microsoft.com/office/powerpoint/2010/main" val="828491262"/>
              </p:ext>
            </p:extLst>
          </p:nvPr>
        </p:nvGraphicFramePr>
        <p:xfrm>
          <a:off x="539750" y="2103438"/>
          <a:ext cx="11118850" cy="4013598"/>
        </p:xfrm>
        <a:graphic>
          <a:graphicData uri="http://schemas.openxmlformats.org/drawingml/2006/table">
            <a:tbl>
              <a:tblPr firstRow="1" bandRow="1">
                <a:tableStyleId>{5C22544A-7EE6-4342-B048-85BDC9FD1C3A}</a:tableStyleId>
              </a:tblPr>
              <a:tblGrid>
                <a:gridCol w="5559425">
                  <a:extLst>
                    <a:ext uri="{9D8B030D-6E8A-4147-A177-3AD203B41FA5}">
                      <a16:colId xmlns:a16="http://schemas.microsoft.com/office/drawing/2014/main" val="3868647755"/>
                    </a:ext>
                  </a:extLst>
                </a:gridCol>
                <a:gridCol w="5559425">
                  <a:extLst>
                    <a:ext uri="{9D8B030D-6E8A-4147-A177-3AD203B41FA5}">
                      <a16:colId xmlns:a16="http://schemas.microsoft.com/office/drawing/2014/main" val="2112092059"/>
                    </a:ext>
                  </a:extLst>
                </a:gridCol>
              </a:tblGrid>
              <a:tr h="668933">
                <a:tc>
                  <a:txBody>
                    <a:bodyPr/>
                    <a:lstStyle/>
                    <a:p>
                      <a:pPr lvl="0" algn="ctr">
                        <a:buNone/>
                      </a:pPr>
                      <a:r>
                        <a:rPr lang="en-US" sz="3200">
                          <a:solidFill>
                            <a:schemeClr val="tx1"/>
                          </a:solidFill>
                        </a:rPr>
                        <a:t>CREATED</a:t>
                      </a:r>
                    </a:p>
                  </a:txBody>
                  <a:tcPr anchor="ctr">
                    <a:solidFill>
                      <a:schemeClr val="accent2"/>
                    </a:solidFill>
                  </a:tcPr>
                </a:tc>
                <a:tc>
                  <a:txBody>
                    <a:bodyPr/>
                    <a:lstStyle/>
                    <a:p>
                      <a:pPr lvl="0" algn="ctr">
                        <a:buNone/>
                      </a:pPr>
                      <a:r>
                        <a:rPr lang="en-US" sz="3200">
                          <a:solidFill>
                            <a:schemeClr val="tx1"/>
                          </a:solidFill>
                        </a:rPr>
                        <a:t>REMOVED</a:t>
                      </a:r>
                    </a:p>
                  </a:txBody>
                  <a:tcPr anchor="ctr">
                    <a:solidFill>
                      <a:schemeClr val="accent2"/>
                    </a:solidFill>
                  </a:tcPr>
                </a:tc>
                <a:extLst>
                  <a:ext uri="{0D108BD9-81ED-4DB2-BD59-A6C34878D82A}">
                    <a16:rowId xmlns:a16="http://schemas.microsoft.com/office/drawing/2014/main" val="1634409478"/>
                  </a:ext>
                </a:extLst>
              </a:tr>
              <a:tr h="668933">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1813335333"/>
                  </a:ext>
                </a:extLst>
              </a:tr>
              <a:tr h="668933">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4138019235"/>
                  </a:ext>
                </a:extLst>
              </a:tr>
              <a:tr h="668933">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4244013826"/>
                  </a:ext>
                </a:extLst>
              </a:tr>
              <a:tr h="668933">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322258494"/>
                  </a:ext>
                </a:extLst>
              </a:tr>
              <a:tr h="668933">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730182601"/>
                  </a:ext>
                </a:extLst>
              </a:tr>
            </a:tbl>
          </a:graphicData>
        </a:graphic>
      </p:graphicFrame>
      <p:sp>
        <p:nvSpPr>
          <p:cNvPr id="4" name="Slide Number Placeholder 3">
            <a:extLst>
              <a:ext uri="{FF2B5EF4-FFF2-40B4-BE49-F238E27FC236}">
                <a16:creationId xmlns:a16="http://schemas.microsoft.com/office/drawing/2014/main" id="{CBF5C10E-C391-0BF2-9BD2-4D9ECA9BDA8B}"/>
              </a:ext>
            </a:extLst>
          </p:cNvPr>
          <p:cNvSpPr>
            <a:spLocks noGrp="1"/>
          </p:cNvSpPr>
          <p:nvPr>
            <p:ph type="sldNum" sz="quarter" idx="12"/>
          </p:nvPr>
        </p:nvSpPr>
        <p:spPr/>
        <p:txBody>
          <a:bodyPr/>
          <a:lstStyle/>
          <a:p>
            <a:fld id="{AEC10A0C-BB77-FD4A-8FA4-D4334D01E3A4}" type="slidenum">
              <a:rPr lang="en-US" smtClean="0"/>
              <a:pPr/>
              <a:t>16</a:t>
            </a:fld>
            <a:endParaRPr lang="en-US"/>
          </a:p>
        </p:txBody>
      </p:sp>
    </p:spTree>
    <p:extLst>
      <p:ext uri="{BB962C8B-B14F-4D97-AF65-F5344CB8AC3E}">
        <p14:creationId xmlns:p14="http://schemas.microsoft.com/office/powerpoint/2010/main" val="1442607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3173691" y="347472"/>
            <a:ext cx="6922809" cy="768096"/>
          </a:xfrm>
        </p:spPr>
        <p:txBody>
          <a:bodyPr rtlCol="0" anchor="t">
            <a:normAutofit/>
          </a:bodyPr>
          <a:lstStyle/>
          <a:p>
            <a:pPr>
              <a:lnSpc>
                <a:spcPct val="90000"/>
              </a:lnSpc>
            </a:pPr>
            <a:r>
              <a:rPr lang="en-US" sz="2300"/>
              <a:t>Questions for the GO Team to Consider and Discuss</a:t>
            </a:r>
          </a:p>
        </p:txBody>
      </p:sp>
      <p:sp>
        <p:nvSpPr>
          <p:cNvPr id="2" name="Slide Number Placeholder 1"/>
          <p:cNvSpPr>
            <a:spLocks noGrp="1"/>
          </p:cNvSpPr>
          <p:nvPr>
            <p:ph type="sldNum" sz="quarter" idx="12"/>
          </p:nvPr>
        </p:nvSpPr>
        <p:spPr>
          <a:xfrm>
            <a:off x="11250930" y="6537960"/>
            <a:ext cx="740664" cy="274320"/>
          </a:xfrm>
        </p:spPr>
        <p:txBody>
          <a:bodyPr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600"/>
                </a:spcAft>
                <a:buClrTx/>
                <a:buSzTx/>
                <a:buFontTx/>
                <a:buNone/>
                <a:tabLst/>
                <a:defRPr/>
              </a:pPr>
              <a:t>17</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11" name="Subtitle 2">
            <a:extLst>
              <a:ext uri="{FF2B5EF4-FFF2-40B4-BE49-F238E27FC236}">
                <a16:creationId xmlns:a16="http://schemas.microsoft.com/office/drawing/2014/main" id="{C5A6AE92-56F4-6F3E-B7F1-02E433D42BDE}"/>
              </a:ext>
            </a:extLst>
          </p:cNvPr>
          <p:cNvGraphicFramePr>
            <a:graphicFrameLocks noGrp="1"/>
          </p:cNvGraphicFramePr>
          <p:nvPr>
            <p:ph sz="half" idx="1"/>
          </p:nvPr>
        </p:nvGraphicFramePr>
        <p:xfrm>
          <a:off x="1928621" y="1409700"/>
          <a:ext cx="9777604" cy="5128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5423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p142"/>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pPr>
              <a:spcBef>
                <a:spcPts val="0"/>
              </a:spcBef>
              <a:buClr>
                <a:schemeClr val="accent2"/>
              </a:buClr>
              <a:buSzPts val="6000"/>
            </a:pPr>
            <a:r>
              <a:rPr lang="en-US" b="1">
                <a:solidFill>
                  <a:schemeClr val="accent2"/>
                </a:solidFill>
              </a:rPr>
              <a:t>Where We’re </a:t>
            </a:r>
            <a:r>
              <a:rPr lang="en-US">
                <a:solidFill>
                  <a:schemeClr val="accent2"/>
                </a:solidFill>
              </a:rPr>
              <a:t>G</a:t>
            </a:r>
            <a:r>
              <a:rPr lang="en-US" b="1">
                <a:solidFill>
                  <a:schemeClr val="accent2"/>
                </a:solidFill>
              </a:rPr>
              <a:t>oing?</a:t>
            </a:r>
            <a:endParaRPr/>
          </a:p>
        </p:txBody>
      </p:sp>
      <p:sp>
        <p:nvSpPr>
          <p:cNvPr id="1094" name="Google Shape;1094;p142"/>
          <p:cNvSpPr txBox="1">
            <a:spLocks noGrp="1"/>
          </p:cNvSpPr>
          <p:nvPr>
            <p:ph idx="1"/>
          </p:nvPr>
        </p:nvSpPr>
        <p:spPr>
          <a:xfrm>
            <a:off x="2268719" y="1357461"/>
            <a:ext cx="7465289" cy="4998891"/>
          </a:xfrm>
          <a:prstGeom prst="rect">
            <a:avLst/>
          </a:prstGeom>
          <a:noFill/>
          <a:ln>
            <a:noFill/>
          </a:ln>
        </p:spPr>
        <p:txBody>
          <a:bodyPr spcFirstLastPara="1" vert="horz" wrap="square" lIns="68569" tIns="34275" rIns="68569" bIns="34275" rtlCol="0" anchor="t" anchorCtr="0">
            <a:noAutofit/>
          </a:bodyPr>
          <a:lstStyle/>
          <a:p>
            <a:pPr marL="520700" indent="-457200">
              <a:spcBef>
                <a:spcPts val="600"/>
              </a:spcBef>
              <a:buSzPct val="100000"/>
            </a:pPr>
            <a:r>
              <a:rPr lang="en-US"/>
              <a:t>Our next meeting is the </a:t>
            </a:r>
            <a:r>
              <a:rPr lang="en-US" b="1" u="sng"/>
              <a:t>Budget Approval Meeting</a:t>
            </a:r>
            <a:r>
              <a:rPr lang="en-US"/>
              <a:t> </a:t>
            </a:r>
          </a:p>
          <a:p>
            <a:pPr marL="520700" indent="-457200">
              <a:spcBef>
                <a:spcPts val="600"/>
              </a:spcBef>
              <a:buSzPct val="100000"/>
            </a:pPr>
            <a:endParaRPr lang="en-US"/>
          </a:p>
          <a:p>
            <a:pPr marL="520700" indent="-457200">
              <a:spcBef>
                <a:spcPts val="600"/>
              </a:spcBef>
              <a:buSzPct val="100000"/>
            </a:pPr>
            <a:r>
              <a:rPr lang="en-US" sz="2400" b="1" u="sng">
                <a:solidFill>
                  <a:schemeClr val="accent2">
                    <a:lumMod val="75000"/>
                  </a:schemeClr>
                </a:solidFill>
              </a:rPr>
              <a:t>What:</a:t>
            </a:r>
          </a:p>
          <a:p>
            <a:pPr marL="520700" indent="-457200">
              <a:spcBef>
                <a:spcPts val="600"/>
              </a:spcBef>
              <a:buSzPct val="100000"/>
            </a:pPr>
            <a:r>
              <a:rPr lang="en-US"/>
              <a:t>	During this meeting we will </a:t>
            </a:r>
            <a:r>
              <a:rPr lang="en-US" sz="2000"/>
              <a:t>review the budget, which should be updated based on feedback from the staffing conference, Associate Superintendents, and key leaders. After review, GO Teams will need to </a:t>
            </a:r>
            <a:r>
              <a:rPr lang="en-US" sz="2000" b="1">
                <a:solidFill>
                  <a:schemeClr val="accent2"/>
                </a:solidFill>
              </a:rPr>
              <a:t>take action</a:t>
            </a:r>
            <a:r>
              <a:rPr lang="en-US" sz="2000">
                <a:solidFill>
                  <a:schemeClr val="accent2"/>
                </a:solidFill>
              </a:rPr>
              <a:t> </a:t>
            </a:r>
            <a:r>
              <a:rPr lang="en-US" sz="2000"/>
              <a:t>(i.e., vote) on the FY25 Budget.  </a:t>
            </a:r>
          </a:p>
          <a:p>
            <a:pPr marL="63500">
              <a:spcBef>
                <a:spcPts val="600"/>
              </a:spcBef>
              <a:buSzPct val="100000"/>
            </a:pPr>
            <a:r>
              <a:rPr lang="en-US" sz="2400" b="1" u="sng">
                <a:solidFill>
                  <a:schemeClr val="accent2">
                    <a:lumMod val="75000"/>
                  </a:schemeClr>
                </a:solidFill>
              </a:rPr>
              <a:t>Why:</a:t>
            </a:r>
          </a:p>
          <a:p>
            <a:pPr marL="520700" indent="-6350">
              <a:spcBef>
                <a:spcPts val="600"/>
              </a:spcBef>
              <a:buSzPct val="100000"/>
            </a:pPr>
            <a:r>
              <a:rPr lang="en-US" sz="2000"/>
              <a:t>Principals will present the final budget recommendations for GO Team approval. </a:t>
            </a:r>
            <a:endParaRPr lang="en-US" sz="2000" b="1" u="sng"/>
          </a:p>
          <a:p>
            <a:pPr marL="63500">
              <a:spcBef>
                <a:spcPts val="600"/>
              </a:spcBef>
              <a:buSzPct val="100000"/>
            </a:pPr>
            <a:r>
              <a:rPr lang="en-US" sz="2400" b="1" u="sng">
                <a:solidFill>
                  <a:schemeClr val="accent2">
                    <a:lumMod val="75000"/>
                  </a:schemeClr>
                </a:solidFill>
              </a:rPr>
              <a:t>When:</a:t>
            </a:r>
          </a:p>
          <a:p>
            <a:pPr marL="520700" indent="-6350">
              <a:spcBef>
                <a:spcPts val="600"/>
              </a:spcBef>
              <a:buSzPct val="100000"/>
            </a:pPr>
            <a:r>
              <a:rPr lang="en-US" sz="2000"/>
              <a:t>All approval meetings </a:t>
            </a:r>
            <a:r>
              <a:rPr lang="en-US" sz="2000" b="1">
                <a:solidFill>
                  <a:srgbClr val="FF0000"/>
                </a:solidFill>
              </a:rPr>
              <a:t>must</a:t>
            </a:r>
            <a:r>
              <a:rPr lang="en-US" sz="2000"/>
              <a:t> be held </a:t>
            </a:r>
            <a:r>
              <a:rPr lang="en-US" sz="2000" b="1">
                <a:solidFill>
                  <a:srgbClr val="FF0000"/>
                </a:solidFill>
              </a:rPr>
              <a:t>after</a:t>
            </a:r>
            <a:r>
              <a:rPr lang="en-US" sz="2000"/>
              <a:t> staffing conferences. Budgets must be approved by </a:t>
            </a:r>
            <a:r>
              <a:rPr lang="en-US" sz="2000" b="1">
                <a:solidFill>
                  <a:srgbClr val="FF0000"/>
                </a:solidFill>
              </a:rPr>
              <a:t>March 15</a:t>
            </a:r>
            <a:r>
              <a:rPr lang="en-US" sz="2000" b="1" baseline="30000">
                <a:solidFill>
                  <a:srgbClr val="FF0000"/>
                </a:solidFill>
              </a:rPr>
              <a:t>th</a:t>
            </a:r>
            <a:r>
              <a:rPr lang="en-US" sz="2000"/>
              <a:t>. </a:t>
            </a:r>
          </a:p>
          <a:p>
            <a:pPr>
              <a:spcBef>
                <a:spcPts val="0"/>
              </a:spcBef>
              <a:buClr>
                <a:schemeClr val="dk1"/>
              </a:buClr>
              <a:buSzPts val="2400"/>
            </a:pPr>
            <a:endParaRPr lang="en-US"/>
          </a:p>
        </p:txBody>
      </p:sp>
      <p:sp>
        <p:nvSpPr>
          <p:cNvPr id="1095" name="Google Shape;1095;p142"/>
          <p:cNvSpPr txBox="1">
            <a:spLocks noGrp="1"/>
          </p:cNvSpPr>
          <p:nvPr>
            <p:ph type="sldNum" sz="quarter" idx="4"/>
          </p:nvPr>
        </p:nvSpPr>
        <p:spPr>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9pPr>
          </a:lstStyle>
          <a:p>
            <a:pPr marL="0" marR="0" lvl="0" indent="0" algn="r" defTabSz="4572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srgbClr val="0083A9"/>
                </a:solidFill>
                <a:effectLst/>
                <a:uLnTx/>
                <a:uFillTx/>
                <a:latin typeface="Arial"/>
                <a:cs typeface="Arial"/>
                <a:sym typeface="Arial"/>
              </a:rPr>
              <a:pPr marL="0" marR="0" lvl="0" indent="0" algn="r" defTabSz="457200" rtl="0" eaLnBrk="1" fontAlgn="auto" latinLnBrk="0" hangingPunct="1">
                <a:lnSpc>
                  <a:spcPct val="100000"/>
                </a:lnSpc>
                <a:spcBef>
                  <a:spcPts val="0"/>
                </a:spcBef>
                <a:spcAft>
                  <a:spcPts val="0"/>
                </a:spcAft>
                <a:buClr>
                  <a:srgbClr val="000000"/>
                </a:buClr>
                <a:buSzTx/>
                <a:buFont typeface="Arial"/>
                <a:buNone/>
                <a:tabLst/>
                <a:defRPr/>
              </a:pPr>
              <a:t>18</a:t>
            </a:fld>
            <a:endParaRPr kumimoji="0" sz="1200" b="0" i="0" u="none" strike="noStrike" kern="1200" cap="none" spc="0" normalizeH="0" baseline="0" noProof="0">
              <a:ln>
                <a:noFill/>
              </a:ln>
              <a:solidFill>
                <a:srgbClr val="0083A9"/>
              </a:solidFill>
              <a:effectLst/>
              <a:uLnTx/>
              <a:uFillTx/>
              <a:latin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txBox="1">
            <a:spLocks noGrp="1"/>
          </p:cNvSpPr>
          <p:nvPr>
            <p:ph type="title"/>
          </p:nvPr>
        </p:nvSpPr>
        <p:spPr>
          <a:xfrm>
            <a:off x="1742396" y="171451"/>
            <a:ext cx="7334387" cy="1325563"/>
          </a:xfrm>
        </p:spPr>
        <p:txBody>
          <a:bodyPr rtlCol="0" anchor="b">
            <a:normAutofit/>
          </a:bodyPr>
          <a:lstStyle/>
          <a:p>
            <a:r>
              <a:rPr lang="en-US" sz="6000" b="1"/>
              <a:t>What’s Next?</a:t>
            </a:r>
          </a:p>
        </p:txBody>
      </p:sp>
      <p:sp>
        <p:nvSpPr>
          <p:cNvPr id="3" name="Subtitle 2"/>
          <p:cNvSpPr>
            <a:spLocks noGrp="1"/>
          </p:cNvSpPr>
          <p:nvPr>
            <p:ph type="body" idx="1"/>
          </p:nvPr>
        </p:nvSpPr>
        <p:spPr>
          <a:xfrm>
            <a:off x="657225" y="2295525"/>
            <a:ext cx="9591675" cy="4562475"/>
          </a:xfrm>
        </p:spPr>
        <p:txBody>
          <a:bodyPr vert="horz" lIns="91440" tIns="45720" rIns="91440" bIns="45720" rtlCol="0" anchor="t">
            <a:normAutofit/>
          </a:bodyPr>
          <a:lstStyle/>
          <a:p>
            <a:pPr marL="342900" indent="-342900">
              <a:buFont typeface="Arial" panose="020B0604020202020204" pitchFamily="34" charset="0"/>
              <a:buChar char="•"/>
            </a:pPr>
            <a:r>
              <a:rPr lang="en-US" sz="2600" b="1">
                <a:solidFill>
                  <a:schemeClr val="tx2">
                    <a:lumMod val="75000"/>
                  </a:schemeClr>
                </a:solidFill>
              </a:rPr>
              <a:t>February </a:t>
            </a:r>
            <a:endParaRPr lang="en-US"/>
          </a:p>
          <a:p>
            <a:pPr marL="800100" lvl="1" indent="-342900">
              <a:buFont typeface="Arial" panose="020B0604020202020204" pitchFamily="34" charset="0"/>
              <a:buChar char="•"/>
            </a:pPr>
            <a:r>
              <a:rPr lang="en-US" sz="2000">
                <a:solidFill>
                  <a:schemeClr val="bg2">
                    <a:lumMod val="25000"/>
                  </a:schemeClr>
                </a:solidFill>
              </a:rPr>
              <a:t>HR Staffing Conferences (Late February)</a:t>
            </a:r>
          </a:p>
          <a:p>
            <a:pPr marL="342900" indent="-342900">
              <a:lnSpc>
                <a:spcPct val="160000"/>
              </a:lnSpc>
              <a:buFont typeface="Arial" panose="020B0604020202020204" pitchFamily="34" charset="0"/>
              <a:buChar char="•"/>
            </a:pPr>
            <a:r>
              <a:rPr lang="en-US" sz="2600" b="1">
                <a:solidFill>
                  <a:schemeClr val="tx2">
                    <a:lumMod val="75000"/>
                  </a:schemeClr>
                </a:solidFill>
              </a:rPr>
              <a:t>March</a:t>
            </a:r>
          </a:p>
          <a:p>
            <a:pPr marL="800100" lvl="1" indent="-342900">
              <a:buFont typeface="Arial" panose="020B0604020202020204" pitchFamily="34" charset="0"/>
              <a:buChar char="•"/>
            </a:pPr>
            <a:r>
              <a:rPr lang="en-US" sz="2000">
                <a:solidFill>
                  <a:schemeClr val="bg2">
                    <a:lumMod val="25000"/>
                  </a:schemeClr>
                </a:solidFill>
              </a:rPr>
              <a:t>Final GO Team Approval Meeting (AFTER your school’s Staffing Conference and BEFORE Friday, March 15</a:t>
            </a:r>
            <a:r>
              <a:rPr lang="en-US" sz="2000" baseline="30000">
                <a:solidFill>
                  <a:schemeClr val="bg2">
                    <a:lumMod val="25000"/>
                  </a:schemeClr>
                </a:solidFill>
              </a:rPr>
              <a:t>th</a:t>
            </a:r>
            <a:r>
              <a:rPr lang="en-US" sz="2000">
                <a:solidFill>
                  <a:schemeClr val="bg2">
                    <a:lumMod val="25000"/>
                  </a:schemeClr>
                </a:solidFill>
              </a:rPr>
              <a:t>)</a:t>
            </a:r>
          </a:p>
          <a:p>
            <a:endParaRPr lang="en-US" sz="1500"/>
          </a:p>
        </p:txBody>
      </p:sp>
      <p:sp>
        <p:nvSpPr>
          <p:cNvPr id="2" name="Slide Number Placeholder 1"/>
          <p:cNvSpPr>
            <a:spLocks noGrp="1"/>
          </p:cNvSpPr>
          <p:nvPr>
            <p:ph type="sldNum" sz="quarter" idx="12"/>
          </p:nvPr>
        </p:nvSpPr>
        <p:spPr>
          <a:xfrm>
            <a:off x="9178738" y="6356352"/>
            <a:ext cx="1203512" cy="365125"/>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900" b="0" i="0" u="none" strike="noStrike" kern="1200" cap="none" spc="0" normalizeH="0" baseline="0" noProof="0" smtClean="0">
                <a:ln>
                  <a:noFill/>
                </a:ln>
                <a:solidFill>
                  <a:srgbClr val="0083A9"/>
                </a:solidFill>
                <a:effectLst/>
                <a:uLnTx/>
                <a:uFillTx/>
                <a:latin typeface="Tenorite"/>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19</a:t>
            </a:fld>
            <a:endParaRPr kumimoji="0" lang="en-US" sz="900" b="0" i="0" u="none" strike="noStrike" kern="1200" cap="none" spc="0" normalizeH="0" baseline="0" noProof="0">
              <a:ln>
                <a:noFill/>
              </a:ln>
              <a:solidFill>
                <a:srgbClr val="0083A9"/>
              </a:solidFill>
              <a:effectLst/>
              <a:uLnTx/>
              <a:uFillTx/>
              <a:latin typeface="Tenorite"/>
              <a:ea typeface="+mn-ea"/>
              <a:cs typeface="+mn-cs"/>
            </a:endParaRPr>
          </a:p>
        </p:txBody>
      </p:sp>
    </p:spTree>
    <p:extLst>
      <p:ext uri="{BB962C8B-B14F-4D97-AF65-F5344CB8AC3E}">
        <p14:creationId xmlns:p14="http://schemas.microsoft.com/office/powerpoint/2010/main" val="4257743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a:t>Norms</a:t>
            </a:r>
          </a:p>
        </p:txBody>
      </p:sp>
      <p:sp>
        <p:nvSpPr>
          <p:cNvPr id="4" name="Slide Number Placeholder 3"/>
          <p:cNvSpPr>
            <a:spLocks noGrp="1"/>
          </p:cNvSpPr>
          <p:nvPr>
            <p:ph type="sldNum" sz="quarter" idx="12"/>
          </p:nvPr>
        </p:nvSpPr>
        <p:spPr>
          <a:xfrm>
            <a:off x="11196066" y="6400800"/>
            <a:ext cx="740664" cy="274320"/>
          </a:xfrm>
        </p:spPr>
        <p:txBody>
          <a:bodyPr anchor="ctr">
            <a:normAutofit/>
          </a:bodyPr>
          <a:lstStyle/>
          <a:p>
            <a:pPr>
              <a:spcAft>
                <a:spcPts val="600"/>
              </a:spcAft>
            </a:pPr>
            <a:fld id="{3D6C3DC6-EF6E-8948-BFE6-808D46D584D8}" type="slidenum">
              <a:rPr lang="en-US" smtClean="0"/>
              <a:pPr>
                <a:spcAft>
                  <a:spcPts val="600"/>
                </a:spcAft>
              </a:pPr>
              <a:t>2</a:t>
            </a:fld>
            <a:endParaRPr lang="en-US"/>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extLst>
              <p:ext uri="{D42A27DB-BD31-4B8C-83A1-F6EECF244321}">
                <p14:modId xmlns:p14="http://schemas.microsoft.com/office/powerpoint/2010/main" val="276249996"/>
              </p:ext>
            </p:extLst>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696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Google Shape;1100;p143"/>
          <p:cNvSpPr txBox="1">
            <a:spLocks noGrp="1"/>
          </p:cNvSpPr>
          <p:nvPr>
            <p:ph type="ctrTitle"/>
          </p:nvPr>
        </p:nvSpPr>
        <p:spPr>
          <a:xfrm>
            <a:off x="2399621" y="1699022"/>
            <a:ext cx="4665209" cy="1790700"/>
          </a:xfrm>
          <a:prstGeom prst="rect">
            <a:avLst/>
          </a:prstGeom>
          <a:noFill/>
          <a:ln>
            <a:noFill/>
          </a:ln>
        </p:spPr>
        <p:txBody>
          <a:bodyPr spcFirstLastPara="1" vert="horz" wrap="square" lIns="68569" tIns="34275" rIns="68569" bIns="34275" rtlCol="0" anchor="b" anchorCtr="0">
            <a:noAutofit/>
          </a:bodyPr>
          <a:lstStyle/>
          <a:p>
            <a:pPr>
              <a:spcBef>
                <a:spcPts val="0"/>
              </a:spcBef>
              <a:buClr>
                <a:schemeClr val="dk1"/>
              </a:buClr>
              <a:buSzPts val="6000"/>
            </a:pPr>
            <a:r>
              <a:rPr lang="en-US">
                <a:latin typeface="Arial"/>
                <a:cs typeface="Arial"/>
                <a:sym typeface="Arial"/>
              </a:rPr>
              <a:t>Thank you</a:t>
            </a:r>
            <a:endParaRPr>
              <a:latin typeface="Arial"/>
              <a:cs typeface="Arial"/>
              <a:sym typeface="Arial"/>
            </a:endParaRPr>
          </a:p>
        </p:txBody>
      </p:sp>
      <p:sp>
        <p:nvSpPr>
          <p:cNvPr id="1101" name="Google Shape;1101;p143"/>
          <p:cNvSpPr txBox="1">
            <a:spLocks noGrp="1"/>
          </p:cNvSpPr>
          <p:nvPr>
            <p:ph type="sldNum" idx="4294967295"/>
          </p:nvPr>
        </p:nvSpPr>
        <p:spPr>
          <a:xfrm>
            <a:off x="10029826" y="5624513"/>
            <a:ext cx="638175" cy="273844"/>
          </a:xfrm>
          <a:prstGeom prst="rect">
            <a:avLst/>
          </a:prstGeom>
          <a:noFill/>
          <a:ln>
            <a:noFill/>
          </a:ln>
        </p:spPr>
        <p:txBody>
          <a:bodyPr spcFirstLastPara="1" vert="horz" wrap="square" lIns="68569" tIns="34275" rIns="68569" bIns="34275" rtlCol="0" anchor="ctr" anchorCtr="0">
            <a:noAutofit/>
          </a:bodyPr>
          <a:lstStyle/>
          <a:p>
            <a:fld id="{00000000-1234-1234-1234-123412341234}" type="slidenum">
              <a:rPr lang="en-US">
                <a:solidFill>
                  <a:srgbClr val="0083A9"/>
                </a:solidFill>
                <a:latin typeface="Tenorite"/>
              </a:rPr>
              <a:pPr/>
              <a:t>20</a:t>
            </a:fld>
            <a:endParaRPr>
              <a:solidFill>
                <a:srgbClr val="0083A9"/>
              </a:solidFill>
              <a:latin typeface="Tenorit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4248694" y="976866"/>
            <a:ext cx="7066459" cy="1177486"/>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000" b="1">
                <a:solidFill>
                  <a:schemeClr val="bg1"/>
                </a:solidFill>
                <a:latin typeface="Berlin Sans FB Demi" panose="020E0802020502020306" pitchFamily="34" charset="0"/>
              </a:rPr>
              <a:t>YOUR SCHOOL STRATEGIC PLAN…</a:t>
            </a:r>
          </a:p>
          <a:p>
            <a:pPr algn="ctr"/>
            <a:endParaRPr lang="en-US" sz="1600" b="1">
              <a:solidFill>
                <a:schemeClr val="bg1"/>
              </a:solidFill>
              <a:latin typeface="Berlin Sans FB Demi" panose="020E0802020502020306" pitchFamily="34" charset="0"/>
            </a:endParaRPr>
          </a:p>
          <a:p>
            <a:pPr algn="ctr"/>
            <a:r>
              <a:rPr lang="en-US" sz="1600" b="1">
                <a:solidFill>
                  <a:schemeClr val="bg1"/>
                </a:solidFill>
              </a:rPr>
              <a:t>is your roadmap and your role.</a:t>
            </a:r>
          </a:p>
          <a:p>
            <a:pPr algn="ctr"/>
            <a:r>
              <a:rPr lang="en-US" sz="1600" b="1">
                <a:solidFill>
                  <a:schemeClr val="bg1"/>
                </a:solidFill>
              </a:rPr>
              <a:t>It is your direction, your priorities, your vision, your present, your future. </a:t>
            </a:r>
          </a:p>
          <a:p>
            <a:pPr algn="ctr"/>
            <a:endParaRPr lang="en-US" sz="1600" b="1">
              <a:solidFill>
                <a:schemeClr val="bg1"/>
              </a:solidFill>
              <a:latin typeface="Berlin Sans FB Demi" panose="020E0802020502020306" pitchFamily="34" charset="0"/>
            </a:endParaRPr>
          </a:p>
        </p:txBody>
      </p:sp>
      <p:sp>
        <p:nvSpPr>
          <p:cNvPr id="2" name="Title 1"/>
          <p:cNvSpPr>
            <a:spLocks noGrp="1"/>
          </p:cNvSpPr>
          <p:nvPr>
            <p:ph type="title"/>
          </p:nvPr>
        </p:nvSpPr>
        <p:spPr>
          <a:xfrm>
            <a:off x="3371850" y="248714"/>
            <a:ext cx="8820149" cy="625079"/>
          </a:xfrm>
        </p:spPr>
        <p:txBody>
          <a:bodyPr>
            <a:normAutofit/>
          </a:bodyPr>
          <a:lstStyle/>
          <a:p>
            <a:pPr algn="ctr"/>
            <a:r>
              <a:rPr lang="en-US" sz="2600" b="1"/>
              <a:t>GO Team Budget Development Process</a:t>
            </a:r>
          </a:p>
        </p:txBody>
      </p:sp>
      <p:sp>
        <p:nvSpPr>
          <p:cNvPr id="5" name="Slide Number Placeholder 4"/>
          <p:cNvSpPr>
            <a:spLocks noGrp="1"/>
          </p:cNvSpPr>
          <p:nvPr>
            <p:ph type="sldNum" sz="quarter" idx="12"/>
          </p:nvPr>
        </p:nvSpPr>
        <p:spPr>
          <a:xfrm>
            <a:off x="9330991" y="5811680"/>
            <a:ext cx="1600200" cy="273844"/>
          </a:xfrm>
        </p:spPr>
        <p:txBody>
          <a:bodyPr/>
          <a:lstStyle/>
          <a:p>
            <a:fld id="{026F2F96-C52A-46BA-9140-C1728DB7CC36}" type="slidenum">
              <a:rPr lang="en-US" smtClean="0">
                <a:solidFill>
                  <a:schemeClr val="tx2"/>
                </a:solidFill>
              </a:rPr>
              <a:pPr/>
              <a:t>3</a:t>
            </a:fld>
            <a:endParaRPr lang="en-US">
              <a:solidFill>
                <a:schemeClr val="tx2"/>
              </a:solidFill>
            </a:endParaRPr>
          </a:p>
        </p:txBody>
      </p:sp>
      <p:graphicFrame>
        <p:nvGraphicFramePr>
          <p:cNvPr id="3" name="Diagram 2"/>
          <p:cNvGraphicFramePr/>
          <p:nvPr>
            <p:extLst>
              <p:ext uri="{D42A27DB-BD31-4B8C-83A1-F6EECF244321}">
                <p14:modId xmlns:p14="http://schemas.microsoft.com/office/powerpoint/2010/main" val="278190695"/>
              </p:ext>
            </p:extLst>
          </p:nvPr>
        </p:nvGraphicFramePr>
        <p:xfrm>
          <a:off x="4248693" y="2419351"/>
          <a:ext cx="7066460" cy="42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017426">
            <a:off x="3924842" y="4949974"/>
            <a:ext cx="792559" cy="113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5DB4F5CC-35F9-48D1-AC24-5F92E210AC21}"/>
              </a:ext>
            </a:extLst>
          </p:cNvPr>
          <p:cNvGraphicFramePr/>
          <p:nvPr/>
        </p:nvGraphicFramePr>
        <p:xfrm>
          <a:off x="124933" y="1562282"/>
          <a:ext cx="9692640" cy="3291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6677326" y="3808532"/>
            <a:ext cx="1710659" cy="2091180"/>
          </a:xfrm>
          <a:prstGeom prst="rect">
            <a:avLst/>
          </a:prstGeom>
        </p:spPr>
      </p:pic>
      <p:pic>
        <p:nvPicPr>
          <p:cNvPr id="7" name="Picture 4" descr="Image result for you are he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37432" y="1314714"/>
            <a:ext cx="607679" cy="8896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19382" y="5964060"/>
            <a:ext cx="516250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GO Teams are encouraged to have ongoing conversations</a:t>
            </a:r>
          </a:p>
        </p:txBody>
      </p:sp>
      <p:grpSp>
        <p:nvGrpSpPr>
          <p:cNvPr id="8" name="Group 7"/>
          <p:cNvGrpSpPr/>
          <p:nvPr/>
        </p:nvGrpSpPr>
        <p:grpSpPr>
          <a:xfrm>
            <a:off x="5263505" y="2440598"/>
            <a:ext cx="1873248" cy="4474383"/>
            <a:chOff x="3514648" y="-2315583"/>
            <a:chExt cx="1579830" cy="4474383"/>
          </a:xfrm>
        </p:grpSpPr>
        <p:sp>
          <p:nvSpPr>
            <p:cNvPr id="9" name="Rectangle 8"/>
            <p:cNvSpPr/>
            <p:nvPr/>
          </p:nvSpPr>
          <p:spPr>
            <a:xfrm>
              <a:off x="3514648" y="1240439"/>
              <a:ext cx="928670" cy="91836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Rectangle 9"/>
            <p:cNvSpPr/>
            <p:nvPr/>
          </p:nvSpPr>
          <p:spPr>
            <a:xfrm>
              <a:off x="4165808" y="-2315583"/>
              <a:ext cx="928670" cy="91836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a:ea typeface="+mn-ea"/>
                  <a:cs typeface="+mn-cs"/>
                </a:rPr>
                <a:t>Step 5        </a:t>
              </a:r>
              <a:r>
                <a:rPr kumimoji="0" lang="en-US" sz="14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 </a:t>
              </a:r>
              <a:r>
                <a:rPr kumimoji="0" lang="en-US" sz="1400" b="0" i="0" u="none" strike="noStrike" kern="1200" cap="none" spc="0" normalizeH="0" baseline="0" noProof="0">
                  <a:ln>
                    <a:noFill/>
                  </a:ln>
                  <a:solidFill>
                    <a:prstClr val="black">
                      <a:hueOff val="0"/>
                      <a:satOff val="0"/>
                      <a:lumOff val="0"/>
                      <a:alphaOff val="0"/>
                    </a:prstClr>
                  </a:solidFill>
                  <a:effectLst/>
                  <a:uLnTx/>
                  <a:uFillTx/>
                  <a:ea typeface="+mn-ea"/>
                  <a:cs typeface="+mn-cs"/>
                </a:rPr>
                <a:t>GO Team Feedback Session</a:t>
              </a:r>
            </a:p>
            <a:p>
              <a:pPr defTabSz="711200">
                <a:lnSpc>
                  <a:spcPct val="90000"/>
                </a:lnSpc>
                <a:spcBef>
                  <a:spcPct val="0"/>
                </a:spcBef>
                <a:spcAft>
                  <a:spcPct val="35000"/>
                </a:spcAft>
                <a:defRPr/>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ongoing if necessary</a:t>
              </a:r>
              <a:endParaRPr lang="en-US" sz="1200">
                <a:solidFill>
                  <a:srgbClr val="FF0000"/>
                </a:solidFill>
              </a:endParaRPr>
            </a:p>
            <a:p>
              <a:pPr marL="0" marR="0" lvl="0" indent="0" algn="l" defTabSz="711200" rtl="0" eaLnBrk="1" fontAlgn="auto" latinLnBrk="0" hangingPunct="1">
                <a:lnSpc>
                  <a:spcPct val="90000"/>
                </a:lnSpc>
                <a:spcBef>
                  <a:spcPct val="0"/>
                </a:spcBef>
                <a:spcAft>
                  <a:spcPct val="35000"/>
                </a:spcAft>
                <a:buClrTx/>
                <a:buSzTx/>
                <a:buFontTx/>
                <a:buNone/>
                <a:tabLst/>
                <a:defRPr/>
              </a:pPr>
              <a:endParaRPr kumimoji="0" lang="en-US" sz="1400" b="0" i="0" u="none" strike="noStrike" kern="1200" cap="none" spc="0" normalizeH="0" baseline="0" noProof="0">
                <a:ln>
                  <a:noFill/>
                </a:ln>
                <a:solidFill>
                  <a:prstClr val="black">
                    <a:hueOff val="0"/>
                    <a:satOff val="0"/>
                    <a:lumOff val="0"/>
                    <a:alphaOff val="0"/>
                  </a:prstClr>
                </a:solidFill>
                <a:effectLst/>
                <a:uLnTx/>
                <a:uFillTx/>
                <a:ea typeface="+mn-ea"/>
                <a:cs typeface="+mn-cs"/>
              </a:endParaRPr>
            </a:p>
          </p:txBody>
        </p:sp>
      </p:grpSp>
      <p:sp>
        <p:nvSpPr>
          <p:cNvPr id="11" name="Title 1"/>
          <p:cNvSpPr txBox="1">
            <a:spLocks/>
          </p:cNvSpPr>
          <p:nvPr/>
        </p:nvSpPr>
        <p:spPr>
          <a:xfrm>
            <a:off x="124933" y="322659"/>
            <a:ext cx="9941815" cy="110876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a:latin typeface="Trebuchet MS"/>
              </a:rPr>
              <a:t>Overview of FY ‘25 GO Team Budget Process</a:t>
            </a:r>
          </a:p>
        </p:txBody>
      </p:sp>
    </p:spTree>
    <p:extLst>
      <p:ext uri="{BB962C8B-B14F-4D97-AF65-F5344CB8AC3E}">
        <p14:creationId xmlns:p14="http://schemas.microsoft.com/office/powerpoint/2010/main" val="3384616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634867" y="86868"/>
            <a:ext cx="8165592" cy="768096"/>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400" b="1" i="0" u="sng" strike="noStrike" cap="none">
                <a:solidFill>
                  <a:schemeClr val="dk1"/>
                </a:solidFill>
                <a:latin typeface="Calibri"/>
                <a:ea typeface="Calibri"/>
                <a:cs typeface="Calibri"/>
                <a:sym typeface="Calibri"/>
              </a:rPr>
              <a:t>Budget Feedback </a:t>
            </a:r>
            <a:r>
              <a:rPr lang="en-US" sz="4400" u="sng" cap="none">
                <a:solidFill>
                  <a:schemeClr val="dk1"/>
                </a:solidFill>
                <a:latin typeface="Calibri"/>
                <a:ea typeface="Calibri"/>
                <a:cs typeface="Calibri"/>
                <a:sym typeface="Calibri"/>
              </a:rPr>
              <a:t>Meeting</a:t>
            </a:r>
            <a:endParaRPr lang="en-US" sz="4400" b="1" i="0" u="sng" strike="noStrike" cap="none">
              <a:solidFill>
                <a:schemeClr val="dk1"/>
              </a:solidFill>
              <a:latin typeface="Calibri"/>
              <a:ea typeface="Calibri"/>
              <a:cs typeface="Calibri"/>
              <a:sym typeface="Calibri"/>
            </a:endParaRPr>
          </a:p>
        </p:txBody>
      </p:sp>
      <p:sp>
        <p:nvSpPr>
          <p:cNvPr id="100" name="Shape 100"/>
          <p:cNvSpPr txBox="1">
            <a:spLocks noGrp="1"/>
          </p:cNvSpPr>
          <p:nvPr>
            <p:ph sz="half" idx="2"/>
          </p:nvPr>
        </p:nvSpPr>
        <p:spPr>
          <a:xfrm>
            <a:off x="3526091" y="1221867"/>
            <a:ext cx="8383143" cy="5161788"/>
          </a:xfrm>
          <a:prstGeom prst="rect">
            <a:avLst/>
          </a:prstGeom>
          <a:noFill/>
          <a:ln>
            <a:noFill/>
          </a:ln>
        </p:spPr>
        <p:txBody>
          <a:bodyPr lIns="91425" tIns="45700" rIns="91425" bIns="45700" anchor="t" anchorCtr="0">
            <a:noAutofit/>
          </a:bodyPr>
          <a:lstStyle/>
          <a:p>
            <a:pPr marL="0" indent="0">
              <a:spcBef>
                <a:spcPts val="0"/>
              </a:spcBef>
              <a:buSzPct val="100000"/>
              <a:buNone/>
            </a:pPr>
            <a:r>
              <a:rPr lang="en-US" sz="2800" b="1" u="sng">
                <a:solidFill>
                  <a:schemeClr val="accent3"/>
                </a:solidFill>
              </a:rPr>
              <a:t>What</a:t>
            </a:r>
          </a:p>
          <a:p>
            <a:pPr marL="0" indent="0">
              <a:spcBef>
                <a:spcPts val="0"/>
              </a:spcBef>
              <a:spcAft>
                <a:spcPts val="1200"/>
              </a:spcAft>
              <a:buSzPct val="100000"/>
              <a:buNone/>
            </a:pPr>
            <a:r>
              <a:rPr lang="en-US" sz="2200">
                <a:solidFill>
                  <a:schemeClr val="accent5"/>
                </a:solidFill>
              </a:rPr>
              <a:t>The GO Team feedback session(s) should be scheduled for the principal to provide an overview of the school’s draft budget for the GO Team members and the general public. </a:t>
            </a:r>
          </a:p>
          <a:p>
            <a:pPr marL="0" indent="0">
              <a:spcBef>
                <a:spcPts val="0"/>
              </a:spcBef>
              <a:buSzPct val="100000"/>
              <a:buNone/>
            </a:pPr>
            <a:r>
              <a:rPr lang="en-US" sz="2800" b="1" u="sng">
                <a:solidFill>
                  <a:schemeClr val="accent3"/>
                </a:solidFill>
              </a:rPr>
              <a:t>Why</a:t>
            </a:r>
          </a:p>
          <a:p>
            <a:pPr marL="63500" lvl="0" indent="0">
              <a:spcBef>
                <a:spcPts val="0"/>
              </a:spcBef>
              <a:spcAft>
                <a:spcPts val="1200"/>
              </a:spcAft>
              <a:buSzPct val="100000"/>
              <a:buNone/>
            </a:pPr>
            <a:r>
              <a:rPr lang="en-US" sz="2200">
                <a:solidFill>
                  <a:schemeClr val="accent5"/>
                </a:solidFill>
              </a:rPr>
              <a:t>This meeting provides an opportunity for GO Teams to discuss how the school’s budget has been allocated to support the programmatic needs and key strategic priorities. </a:t>
            </a:r>
          </a:p>
          <a:p>
            <a:pPr marL="0" indent="0">
              <a:spcBef>
                <a:spcPts val="0"/>
              </a:spcBef>
              <a:buSzPct val="100000"/>
              <a:buNone/>
            </a:pPr>
            <a:r>
              <a:rPr lang="en-US" sz="2800" b="1" u="sng">
                <a:solidFill>
                  <a:schemeClr val="accent3"/>
                </a:solidFill>
              </a:rPr>
              <a:t>When </a:t>
            </a:r>
          </a:p>
          <a:p>
            <a:pPr marL="63500" indent="0">
              <a:spcBef>
                <a:spcPts val="0"/>
              </a:spcBef>
              <a:buSzPct val="100000"/>
              <a:buNone/>
            </a:pPr>
            <a:r>
              <a:rPr lang="en-US" sz="2200">
                <a:solidFill>
                  <a:schemeClr val="accent5"/>
                </a:solidFill>
                <a:sym typeface="Calibri"/>
              </a:rPr>
              <a:t>Meetings must be held in February </a:t>
            </a:r>
            <a:r>
              <a:rPr lang="en-US" sz="2200" b="1">
                <a:solidFill>
                  <a:schemeClr val="accent4"/>
                </a:solidFill>
                <a:sym typeface="Calibri"/>
              </a:rPr>
              <a:t>before staffing conferences</a:t>
            </a:r>
            <a:r>
              <a:rPr lang="en-US" sz="2200">
                <a:solidFill>
                  <a:schemeClr val="accent5"/>
                </a:solidFill>
                <a:sym typeface="Calibri"/>
              </a:rPr>
              <a:t>. May be combined with the allocation meeting (</a:t>
            </a:r>
            <a:r>
              <a:rPr lang="en-US" sz="2200" i="1">
                <a:solidFill>
                  <a:schemeClr val="accent5"/>
                </a:solidFill>
                <a:sym typeface="Calibri"/>
              </a:rPr>
              <a:t>as needed</a:t>
            </a:r>
            <a:r>
              <a:rPr lang="en-US" sz="2200">
                <a:solidFill>
                  <a:schemeClr val="accent5"/>
                </a:solidFill>
                <a:sym typeface="Calibri"/>
              </a:rPr>
              <a:t>), if the GO Team has completed strategic plan updates and ranked strategic priorities</a:t>
            </a:r>
            <a:r>
              <a:rPr lang="en-US" sz="2200" i="1">
                <a:solidFill>
                  <a:schemeClr val="accent5"/>
                </a:solidFill>
                <a:sym typeface="Calibri"/>
              </a:rPr>
              <a:t>.</a:t>
            </a:r>
            <a:r>
              <a:rPr lang="en-US" sz="2200">
                <a:solidFill>
                  <a:schemeClr val="accent5"/>
                </a:solidFill>
                <a:sym typeface="Calibri"/>
              </a:rPr>
              <a:t> </a:t>
            </a:r>
            <a:endParaRPr lang="en-US" sz="2200">
              <a:solidFill>
                <a:schemeClr val="accent5"/>
              </a:solidFill>
            </a:endParaRPr>
          </a:p>
        </p:txBody>
      </p:sp>
      <p:sp>
        <p:nvSpPr>
          <p:cNvPr id="2" name="Slide Number Placeholder 1"/>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5</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42230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enorite"/>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a:ln>
                  <a:noFill/>
                </a:ln>
                <a:solidFill>
                  <a:prstClr val="black"/>
                </a:solidFill>
                <a:effectLst/>
                <a:uLnTx/>
                <a:uFillTx/>
                <a:latin typeface="Tenorite"/>
                <a:ea typeface="+mn-ea"/>
                <a:cs typeface="+mn-cs"/>
              </a:rPr>
              <a:t>FY24 Budget Parameters</a:t>
            </a:r>
          </a:p>
        </p:txBody>
      </p:sp>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AEC10A0C-BB77-FD4A-8FA4-D4334D01E3A4}"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8" name="Table 7">
            <a:extLst>
              <a:ext uri="{FF2B5EF4-FFF2-40B4-BE49-F238E27FC236}">
                <a16:creationId xmlns:a16="http://schemas.microsoft.com/office/drawing/2014/main" id="{02F76306-D2C6-54CE-6EC9-97FE45959C63}"/>
              </a:ext>
            </a:extLst>
          </p:cNvPr>
          <p:cNvGraphicFramePr>
            <a:graphicFrameLocks noGrp="1"/>
          </p:cNvGraphicFramePr>
          <p:nvPr/>
        </p:nvGraphicFramePr>
        <p:xfrm>
          <a:off x="1894151" y="1403990"/>
          <a:ext cx="7838875" cy="5134466"/>
        </p:xfrm>
        <a:graphic>
          <a:graphicData uri="http://schemas.openxmlformats.org/drawingml/2006/table">
            <a:tbl>
              <a:tblPr firstRow="1" bandRow="1">
                <a:tableStyleId>{5C22544A-7EE6-4342-B048-85BDC9FD1C3A}</a:tableStyleId>
              </a:tblPr>
              <a:tblGrid>
                <a:gridCol w="3881420">
                  <a:extLst>
                    <a:ext uri="{9D8B030D-6E8A-4147-A177-3AD203B41FA5}">
                      <a16:colId xmlns:a16="http://schemas.microsoft.com/office/drawing/2014/main" val="3509078761"/>
                    </a:ext>
                  </a:extLst>
                </a:gridCol>
                <a:gridCol w="3957455">
                  <a:extLst>
                    <a:ext uri="{9D8B030D-6E8A-4147-A177-3AD203B41FA5}">
                      <a16:colId xmlns:a16="http://schemas.microsoft.com/office/drawing/2014/main" val="1934840705"/>
                    </a:ext>
                  </a:extLst>
                </a:gridCol>
              </a:tblGrid>
              <a:tr h="864814">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2873917453"/>
                  </a:ext>
                </a:extLst>
              </a:tr>
              <a:tr h="1238744">
                <a:tc>
                  <a:txBody>
                    <a:bodyPr/>
                    <a:lstStyle/>
                    <a:p>
                      <a:pPr algn="ctr"/>
                      <a:r>
                        <a:rPr lang="en-US" sz="1600" dirty="0"/>
                        <a:t>Improve percent of students achieving at proficient level on Milestones assessment </a:t>
                      </a:r>
                      <a:endParaRPr lang="en-US" sz="1750" dirty="0"/>
                    </a:p>
                  </a:txBody>
                  <a:tcPr/>
                </a:tc>
                <a:tc>
                  <a:txBody>
                    <a:bodyPr/>
                    <a:lstStyle/>
                    <a:p>
                      <a:pPr algn="ctr"/>
                      <a:r>
                        <a:rPr lang="en-US" sz="1750" dirty="0"/>
                        <a:t>Provide instruction to prepare students for their next educational level and remove instructional gaps caused by Covid</a:t>
                      </a:r>
                    </a:p>
                  </a:txBody>
                  <a:tcPr/>
                </a:tc>
                <a:extLst>
                  <a:ext uri="{0D108BD9-81ED-4DB2-BD59-A6C34878D82A}">
                    <a16:rowId xmlns:a16="http://schemas.microsoft.com/office/drawing/2014/main" val="1312436168"/>
                  </a:ext>
                </a:extLst>
              </a:tr>
              <a:tr h="1231813">
                <a:tc>
                  <a:txBody>
                    <a:bodyPr/>
                    <a:lstStyle/>
                    <a:p>
                      <a:pPr algn="ctr"/>
                      <a:r>
                        <a:rPr lang="en-US" sz="1600" dirty="0"/>
                        <a:t>Implement International Baccalaureate program model </a:t>
                      </a:r>
                      <a:endParaRPr lang="en-US" sz="1750" dirty="0"/>
                    </a:p>
                  </a:txBody>
                  <a:tcPr/>
                </a:tc>
                <a:tc>
                  <a:txBody>
                    <a:bodyPr/>
                    <a:lstStyle/>
                    <a:p>
                      <a:pPr algn="ctr"/>
                      <a:r>
                        <a:rPr lang="en-US" sz="1600" dirty="0"/>
                        <a:t>Provide rigor and ensure our students think globally</a:t>
                      </a:r>
                      <a:endParaRPr lang="en-US" sz="1750" dirty="0"/>
                    </a:p>
                  </a:txBody>
                  <a:tcPr/>
                </a:tc>
                <a:extLst>
                  <a:ext uri="{0D108BD9-81ED-4DB2-BD59-A6C34878D82A}">
                    <a16:rowId xmlns:a16="http://schemas.microsoft.com/office/drawing/2014/main" val="978434641"/>
                  </a:ext>
                </a:extLst>
              </a:tr>
              <a:tr h="1799095">
                <a:tc>
                  <a:txBody>
                    <a:bodyPr/>
                    <a:lstStyle/>
                    <a:p>
                      <a:pPr algn="ctr"/>
                      <a:r>
                        <a:rPr lang="en-US" sz="1600" dirty="0"/>
                        <a:t>Ensure a welcoming parent friendly environment </a:t>
                      </a:r>
                      <a:endParaRPr lang="en-US" sz="1750" dirty="0"/>
                    </a:p>
                  </a:txBody>
                  <a:tcPr/>
                </a:tc>
                <a:tc>
                  <a:txBody>
                    <a:bodyPr/>
                    <a:lstStyle/>
                    <a:p>
                      <a:pPr algn="ctr"/>
                      <a:r>
                        <a:rPr lang="en-US" sz="1600" dirty="0"/>
                        <a:t>increase parent involvement to strengthen the partnership between school and home</a:t>
                      </a:r>
                      <a:endParaRPr lang="en-US" sz="1750" dirty="0"/>
                    </a:p>
                  </a:txBody>
                  <a:tcPr/>
                </a:tc>
                <a:extLst>
                  <a:ext uri="{0D108BD9-81ED-4DB2-BD59-A6C34878D82A}">
                    <a16:rowId xmlns:a16="http://schemas.microsoft.com/office/drawing/2014/main" val="641123415"/>
                  </a:ext>
                </a:extLst>
              </a:tr>
            </a:tbl>
          </a:graphicData>
        </a:graphic>
      </p:graphicFrame>
    </p:spTree>
    <p:extLst>
      <p:ext uri="{BB962C8B-B14F-4D97-AF65-F5344CB8AC3E}">
        <p14:creationId xmlns:p14="http://schemas.microsoft.com/office/powerpoint/2010/main" val="2984139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enorite"/>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a:ln>
                  <a:noFill/>
                </a:ln>
                <a:solidFill>
                  <a:prstClr val="black"/>
                </a:solidFill>
                <a:effectLst/>
                <a:uLnTx/>
                <a:uFillTx/>
                <a:latin typeface="Tenorite"/>
                <a:ea typeface="+mn-ea"/>
                <a:cs typeface="+mn-cs"/>
              </a:rPr>
              <a:t>FY24 Budget Parameters</a:t>
            </a:r>
          </a:p>
        </p:txBody>
      </p:sp>
      <p:graphicFrame>
        <p:nvGraphicFramePr>
          <p:cNvPr id="4" name="Table 3"/>
          <p:cNvGraphicFramePr>
            <a:graphicFrameLocks noGrp="1"/>
          </p:cNvGraphicFramePr>
          <p:nvPr/>
        </p:nvGraphicFramePr>
        <p:xfrm>
          <a:off x="2072640" y="997201"/>
          <a:ext cx="8046720" cy="3368671"/>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36000">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162023">
                <a:tc>
                  <a:txBody>
                    <a:bodyPr/>
                    <a:lstStyle/>
                    <a:p>
                      <a:pPr algn="ctr"/>
                      <a:r>
                        <a:rPr lang="en-US" sz="2000" dirty="0"/>
                        <a:t>Maximize the intervention block daily</a:t>
                      </a:r>
                    </a:p>
                  </a:txBody>
                  <a:tcPr/>
                </a:tc>
                <a:tc>
                  <a:txBody>
                    <a:bodyPr/>
                    <a:lstStyle/>
                    <a:p>
                      <a:pPr algn="ctr"/>
                      <a:r>
                        <a:rPr lang="en-US" sz="2000" dirty="0"/>
                        <a:t>Dedicated time for students to receive specific interventions and/or</a:t>
                      </a:r>
                      <a:r>
                        <a:rPr lang="en-US" sz="2000" baseline="0" dirty="0"/>
                        <a:t> enrichment.</a:t>
                      </a:r>
                      <a:endParaRPr lang="en-US" sz="2000" dirty="0"/>
                    </a:p>
                  </a:txBody>
                  <a:tcPr/>
                </a:tc>
                <a:extLst>
                  <a:ext uri="{0D108BD9-81ED-4DB2-BD59-A6C34878D82A}">
                    <a16:rowId xmlns:a16="http://schemas.microsoft.com/office/drawing/2014/main" val="10001"/>
                  </a:ext>
                </a:extLst>
              </a:tr>
              <a:tr h="871729">
                <a:tc>
                  <a:txBody>
                    <a:bodyPr/>
                    <a:lstStyle/>
                    <a:p>
                      <a:pPr algn="ctr"/>
                      <a:endParaRPr lang="en-US" sz="1750" dirty="0"/>
                    </a:p>
                  </a:txBody>
                  <a:tcPr/>
                </a:tc>
                <a:tc>
                  <a:txBody>
                    <a:bodyPr/>
                    <a:lstStyle/>
                    <a:p>
                      <a:pPr algn="ctr"/>
                      <a:endParaRPr lang="en-US" sz="1750" dirty="0"/>
                    </a:p>
                  </a:txBody>
                  <a:tcPr/>
                </a:tc>
                <a:extLst>
                  <a:ext uri="{0D108BD9-81ED-4DB2-BD59-A6C34878D82A}">
                    <a16:rowId xmlns:a16="http://schemas.microsoft.com/office/drawing/2014/main" val="3820674288"/>
                  </a:ext>
                </a:extLst>
              </a:tr>
              <a:tr h="710079">
                <a:tc>
                  <a:txBody>
                    <a:bodyPr/>
                    <a:lstStyle/>
                    <a:p>
                      <a:pPr algn="ctr"/>
                      <a:endParaRPr lang="en-US" sz="1750" dirty="0"/>
                    </a:p>
                  </a:txBody>
                  <a:tcPr/>
                </a:tc>
                <a:tc>
                  <a:txBody>
                    <a:bodyPr/>
                    <a:lstStyle/>
                    <a:p>
                      <a:pPr algn="ctr"/>
                      <a:endParaRPr lang="en-US" sz="1750" dirty="0"/>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AEC10A0C-BB77-FD4A-8FA4-D4334D01E3A4}" type="slidenum">
              <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6933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6250" y="1270129"/>
            <a:ext cx="97345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bon Next LT"/>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59080" y="192911"/>
            <a:ext cx="10181158"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Arial Black"/>
                <a:ea typeface="+mn-ea"/>
                <a:cs typeface="+mn-cs"/>
              </a:rPr>
              <a:t>Descriptions of Strategic Plan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Arial Black"/>
                <a:ea typeface="+mn-ea"/>
                <a:cs typeface="+mn-cs"/>
              </a:rPr>
              <a:t>Breakout Categories</a:t>
            </a:r>
          </a:p>
        </p:txBody>
      </p:sp>
      <p:sp>
        <p:nvSpPr>
          <p:cNvPr id="5" name="TextBox 4"/>
          <p:cNvSpPr txBox="1"/>
          <p:nvPr/>
        </p:nvSpPr>
        <p:spPr>
          <a:xfrm>
            <a:off x="476250" y="2027240"/>
            <a:ext cx="10677525" cy="3785652"/>
          </a:xfrm>
          <a:prstGeom prst="rect">
            <a:avLst/>
          </a:prstGeom>
          <a:noFill/>
        </p:spPr>
        <p:txBody>
          <a:bodyPr wrap="square" lIns="91440" tIns="45720" rIns="91440" bIns="45720" rtlCol="0" anchor="t">
            <a:spAutoFit/>
          </a:bodyPr>
          <a:lstStyle/>
          <a:p>
            <a:pPr marL="400050" indent="-400050">
              <a:buFont typeface="+mj-lt"/>
              <a:buAutoNum type="arabicPeriod"/>
              <a:defRPr/>
            </a:pPr>
            <a:r>
              <a:rPr kumimoji="0" lang="en-US" sz="2400" b="1" i="0" u="none" strike="noStrike" kern="1200" cap="none" spc="0" normalizeH="0" baseline="0" noProof="0">
                <a:ln>
                  <a:noFill/>
                </a:ln>
                <a:solidFill>
                  <a:srgbClr val="D47B22"/>
                </a:solidFill>
                <a:effectLst/>
                <a:uLnTx/>
                <a:uFillTx/>
                <a:latin typeface="Calibri"/>
                <a:ea typeface="Calibri"/>
                <a:cs typeface="Calibri"/>
              </a:rPr>
              <a:t>Priorities:</a:t>
            </a:r>
            <a:r>
              <a:rPr kumimoji="0" lang="en-US" sz="2400" b="1" i="0" u="none" strike="noStrike" kern="1200" cap="none" spc="0" normalizeH="0" baseline="0" noProof="0">
                <a:ln>
                  <a:noFill/>
                </a:ln>
                <a:solidFill>
                  <a:prstClr val="black"/>
                </a:solidFill>
                <a:effectLst/>
                <a:uLnTx/>
                <a:uFillTx/>
                <a:latin typeface="Calibri"/>
                <a:ea typeface="Calibri"/>
                <a:cs typeface="Calibri"/>
              </a:rPr>
              <a:t> </a:t>
            </a:r>
            <a:r>
              <a:rPr lang="en-US" sz="2400">
                <a:solidFill>
                  <a:prstClr val="black"/>
                </a:solidFill>
                <a:latin typeface="Calibri"/>
                <a:ea typeface="Calibri"/>
                <a:cs typeface="Calibri"/>
              </a:rPr>
              <a:t>FY25 </a:t>
            </a:r>
            <a:r>
              <a:rPr kumimoji="0" lang="en-US" sz="2400" b="0" i="0" u="none" strike="noStrike" kern="1200" cap="none" spc="0" normalizeH="0" baseline="0" noProof="0">
                <a:ln>
                  <a:noFill/>
                </a:ln>
                <a:solidFill>
                  <a:prstClr val="black"/>
                </a:solidFill>
                <a:effectLst/>
                <a:uLnTx/>
                <a:uFillTx/>
                <a:latin typeface="Calibri"/>
                <a:ea typeface="Calibri"/>
                <a:cs typeface="Calibri"/>
              </a:rPr>
              <a:t>funding </a:t>
            </a:r>
            <a:r>
              <a:rPr kumimoji="0" lang="en-US" sz="2400" b="0" i="0" u="sng" strike="noStrike" kern="1200" cap="none" spc="0" normalizeH="0" baseline="0" noProof="0">
                <a:ln>
                  <a:noFill/>
                </a:ln>
                <a:solidFill>
                  <a:prstClr val="black"/>
                </a:solidFill>
                <a:effectLst/>
                <a:uLnTx/>
                <a:uFillTx/>
                <a:latin typeface="Calibri"/>
                <a:ea typeface="Calibri"/>
                <a:cs typeface="Calibri"/>
              </a:rPr>
              <a:t>priorities</a:t>
            </a:r>
            <a:r>
              <a:rPr kumimoji="0" lang="en-US" sz="2400" b="0" i="0" u="none" strike="noStrike" kern="1200" cap="none" spc="0" normalizeH="0" baseline="0" noProof="0">
                <a:ln>
                  <a:noFill/>
                </a:ln>
                <a:solidFill>
                  <a:prstClr val="black"/>
                </a:solidFill>
                <a:effectLst/>
                <a:uLnTx/>
                <a:uFillTx/>
                <a:latin typeface="Calibri"/>
                <a:ea typeface="Calibri"/>
                <a:cs typeface="Calibri"/>
              </a:rPr>
              <a:t> from the school’s strategic plan, ranked by the order of importance.</a:t>
            </a:r>
            <a:r>
              <a:rPr lang="en-US" sz="2400">
                <a:solidFill>
                  <a:prstClr val="black"/>
                </a:solidFill>
                <a:latin typeface="Calibri"/>
                <a:ea typeface="Calibri"/>
                <a:cs typeface="Calibri"/>
              </a:rPr>
              <a:t> </a:t>
            </a: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a:ln>
                  <a:noFill/>
                </a:ln>
                <a:solidFill>
                  <a:srgbClr val="D47B22"/>
                </a:solidFill>
                <a:effectLst/>
                <a:uLnTx/>
                <a:uFillTx/>
                <a:latin typeface="Calibri"/>
                <a:ea typeface="Calibri"/>
                <a:cs typeface="Calibri"/>
              </a:rPr>
              <a:t>APS Five Focus Area:</a:t>
            </a:r>
            <a:r>
              <a:rPr kumimoji="0" lang="en-US" sz="2400" b="1" i="0" u="none" strike="noStrike" kern="1200" cap="none" spc="0" normalizeH="0" baseline="0" noProof="0">
                <a:ln>
                  <a:noFill/>
                </a:ln>
                <a:solidFill>
                  <a:prstClr val="black"/>
                </a:solidFill>
                <a:effectLst/>
                <a:uLnTx/>
                <a:uFillTx/>
                <a:latin typeface="Calibri"/>
                <a:ea typeface="Calibri"/>
                <a:cs typeface="Calibri"/>
              </a:rPr>
              <a:t> </a:t>
            </a:r>
            <a:r>
              <a:rPr kumimoji="0" lang="en-US" sz="2400" b="0" i="0" u="none" strike="noStrike" kern="1200" cap="none" spc="0" normalizeH="0" baseline="0" noProof="0">
                <a:ln>
                  <a:noFill/>
                </a:ln>
                <a:solidFill>
                  <a:prstClr val="black"/>
                </a:solidFill>
                <a:effectLst/>
                <a:uLnTx/>
                <a:uFillTx/>
                <a:latin typeface="Calibri"/>
                <a:ea typeface="Calibri"/>
                <a:cs typeface="Calibri"/>
              </a:rPr>
              <a:t>What part of the APS Five is the priority aligned to?</a:t>
            </a:r>
            <a:endParaRPr lang="en-US" sz="2400" b="0" i="0" u="none" strike="noStrike" kern="1200" cap="none" spc="0" normalizeH="0" baseline="0" noProof="0">
              <a:ln>
                <a:noFill/>
              </a:ln>
              <a:solidFill>
                <a:prstClr val="black"/>
              </a:solidFill>
              <a:effectLst/>
              <a:uLnTx/>
              <a:uFillTx/>
              <a:latin typeface="Calibri"/>
              <a:ea typeface="Calibri"/>
              <a:cs typeface="Calibri"/>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a:ln>
                  <a:noFill/>
                </a:ln>
                <a:solidFill>
                  <a:srgbClr val="D47B22"/>
                </a:solidFill>
                <a:effectLst/>
                <a:uLnTx/>
                <a:uFillTx/>
                <a:latin typeface="Calibri"/>
                <a:ea typeface="Calibri"/>
                <a:cs typeface="Calibri"/>
              </a:rPr>
              <a:t>Strategies:</a:t>
            </a:r>
            <a:r>
              <a:rPr kumimoji="0" lang="en-US" sz="2400" b="1" i="0" u="none" strike="noStrike" kern="1200" cap="none" spc="0" normalizeH="0" baseline="0" noProof="0">
                <a:ln>
                  <a:noFill/>
                </a:ln>
                <a:solidFill>
                  <a:prstClr val="black"/>
                </a:solidFill>
                <a:effectLst/>
                <a:uLnTx/>
                <a:uFillTx/>
                <a:latin typeface="Calibri"/>
                <a:ea typeface="Calibri"/>
                <a:cs typeface="Calibri"/>
              </a:rPr>
              <a:t> </a:t>
            </a:r>
            <a:r>
              <a:rPr kumimoji="0" lang="en-US" sz="2400" b="0" i="0" u="none" strike="noStrike" kern="1200" cap="none" spc="0" normalizeH="0" baseline="0" noProof="0">
                <a:ln>
                  <a:noFill/>
                </a:ln>
                <a:solidFill>
                  <a:prstClr val="black"/>
                </a:solidFill>
                <a:effectLst/>
                <a:uLnTx/>
                <a:uFillTx/>
                <a:latin typeface="Calibri"/>
                <a:ea typeface="Calibri"/>
                <a:cs typeface="Calibri"/>
              </a:rPr>
              <a:t>Lays out specific objectives for school’s improvement.</a:t>
            </a:r>
            <a:endParaRPr lang="en-US" sz="2400" b="0" i="0" u="none" strike="noStrike" kern="1200" cap="none" spc="0" normalizeH="0" baseline="0" noProof="0">
              <a:ln>
                <a:noFill/>
              </a:ln>
              <a:solidFill>
                <a:prstClr val="black"/>
              </a:solidFill>
              <a:effectLst/>
              <a:uLnTx/>
              <a:uFillTx/>
              <a:latin typeface="Calibri"/>
              <a:ea typeface="Calibri"/>
              <a:cs typeface="Calibri"/>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00050" indent="-400050">
              <a:buFont typeface="+mj-lt"/>
              <a:buAutoNum type="arabicPeriod"/>
              <a:defRPr/>
            </a:pPr>
            <a:r>
              <a:rPr kumimoji="0" lang="en-US" sz="2400" b="1" i="0" u="none" strike="noStrike" kern="1200" cap="none" spc="0" normalizeH="0" baseline="0" noProof="0">
                <a:ln>
                  <a:noFill/>
                </a:ln>
                <a:solidFill>
                  <a:srgbClr val="D47B22"/>
                </a:solidFill>
                <a:effectLst/>
                <a:uLnTx/>
                <a:uFillTx/>
                <a:latin typeface="Calibri"/>
                <a:ea typeface="Calibri"/>
                <a:cs typeface="Calibri"/>
              </a:rPr>
              <a:t>Request: </a:t>
            </a:r>
            <a:r>
              <a:rPr kumimoji="0" lang="en-US" sz="2400" b="0" i="0" u="none" strike="noStrike" kern="1200" cap="none" spc="0" normalizeH="0" baseline="0" noProof="0">
                <a:ln>
                  <a:noFill/>
                </a:ln>
                <a:solidFill>
                  <a:prstClr val="black"/>
                </a:solidFill>
                <a:effectLst/>
                <a:uLnTx/>
                <a:uFillTx/>
                <a:latin typeface="Calibri"/>
                <a:ea typeface="Calibri"/>
                <a:cs typeface="Calibri"/>
              </a:rPr>
              <a:t>“The Ask”</a:t>
            </a:r>
            <a:r>
              <a:rPr lang="en-US" sz="2400">
                <a:solidFill>
                  <a:prstClr val="black"/>
                </a:solidFill>
                <a:latin typeface="Calibri"/>
                <a:ea typeface="Calibri"/>
                <a:cs typeface="Calibri"/>
              </a:rPr>
              <a:t> </a:t>
            </a:r>
            <a:r>
              <a:rPr kumimoji="0" lang="en-US" sz="2400" b="0" i="0" u="none" strike="noStrike" kern="1200" cap="none" spc="0" normalizeH="0" baseline="0" noProof="0">
                <a:ln>
                  <a:noFill/>
                </a:ln>
                <a:solidFill>
                  <a:prstClr val="black"/>
                </a:solidFill>
                <a:effectLst/>
                <a:uLnTx/>
                <a:uFillTx/>
                <a:latin typeface="Calibri"/>
                <a:ea typeface="Calibri"/>
                <a:cs typeface="Calibri"/>
              </a:rPr>
              <a:t> What needs to be funded in order to support the strategy?</a:t>
            </a:r>
            <a:r>
              <a:rPr lang="en-US" sz="2400">
                <a:solidFill>
                  <a:prstClr val="black"/>
                </a:solidFill>
                <a:latin typeface="Calibri"/>
                <a:ea typeface="Calibri"/>
                <a:cs typeface="Calibri"/>
              </a:rPr>
              <a:t>  </a:t>
            </a:r>
            <a:endParaRPr lang="en-US" sz="2400" b="0" i="0" u="none" strike="noStrike" kern="1200" cap="none" spc="0" normalizeH="0" baseline="0" noProof="0">
              <a:ln>
                <a:noFill/>
              </a:ln>
              <a:solidFill>
                <a:prstClr val="black"/>
              </a:solidFill>
              <a:effectLst/>
              <a:uLnTx/>
              <a:uFillTx/>
              <a:latin typeface="Calibri" panose="020F0502020204030204" pitchFamily="34" charset="0"/>
              <a:ea typeface="Calibri"/>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a:ln>
                  <a:noFill/>
                </a:ln>
                <a:solidFill>
                  <a:srgbClr val="D47B22"/>
                </a:solidFill>
                <a:effectLst/>
                <a:uLnTx/>
                <a:uFillTx/>
                <a:latin typeface="Calibri"/>
                <a:ea typeface="Calibri"/>
                <a:cs typeface="Calibri"/>
              </a:rPr>
              <a:t>Amount:</a:t>
            </a:r>
            <a:r>
              <a:rPr kumimoji="0" lang="en-US" sz="2400" b="0" i="0" u="none" strike="noStrike" kern="1200" cap="none" spc="0" normalizeH="0" baseline="0" noProof="0">
                <a:ln>
                  <a:noFill/>
                </a:ln>
                <a:solidFill>
                  <a:prstClr val="black"/>
                </a:solidFill>
                <a:effectLst/>
                <a:uLnTx/>
                <a:uFillTx/>
                <a:latin typeface="Calibri"/>
                <a:ea typeface="Calibri"/>
                <a:cs typeface="Calibri"/>
              </a:rPr>
              <a:t> What is the cost associated with the Request?</a:t>
            </a:r>
            <a:endParaRPr lang="en-US" sz="2400" b="0" i="0" u="none" strike="noStrike" kern="1200" cap="none" spc="0" normalizeH="0" baseline="0" noProof="0">
              <a:ln>
                <a:noFill/>
              </a:ln>
              <a:solidFill>
                <a:prstClr val="black"/>
              </a:solidFill>
              <a:effectLst/>
              <a:uLnTx/>
              <a:uFillTx/>
              <a:latin typeface="Calibri"/>
              <a:ea typeface="Calibri"/>
              <a:cs typeface="Calibri"/>
            </a:endParaRPr>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9372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507831"/>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prstClr val="black"/>
                </a:solidFill>
                <a:latin typeface="Century Schoolbook" panose="02040604050505020304"/>
              </a:rPr>
              <a:t>FY25</a:t>
            </a:r>
            <a:r>
              <a:rPr kumimoji="0" lang="en-US" sz="2700" b="1" i="0" u="none" strike="noStrike" kern="1200" cap="none" spc="0" normalizeH="0" baseline="0" noProof="0">
                <a:ln>
                  <a:noFill/>
                </a:ln>
                <a:solidFill>
                  <a:prstClr val="black"/>
                </a:solidFill>
                <a:effectLst/>
                <a:uLnTx/>
                <a:uFillTx/>
                <a:latin typeface="Century Schoolbook" panose="02040604050505020304"/>
                <a:ea typeface="+mn-ea"/>
                <a:cs typeface="+mn-cs"/>
              </a:rPr>
              <a:t> Strategic Plan Break-out</a:t>
            </a:r>
          </a:p>
        </p:txBody>
      </p:sp>
      <p:graphicFrame>
        <p:nvGraphicFramePr>
          <p:cNvPr id="7" name="Table 6">
            <a:extLst>
              <a:ext uri="{FF2B5EF4-FFF2-40B4-BE49-F238E27FC236}">
                <a16:creationId xmlns:a16="http://schemas.microsoft.com/office/drawing/2014/main" id="{5C43595C-56AB-4827-C668-6C556C30C554}"/>
              </a:ext>
            </a:extLst>
          </p:cNvPr>
          <p:cNvGraphicFramePr>
            <a:graphicFrameLocks noGrp="1"/>
          </p:cNvGraphicFramePr>
          <p:nvPr>
            <p:extLst>
              <p:ext uri="{D42A27DB-BD31-4B8C-83A1-F6EECF244321}">
                <p14:modId xmlns:p14="http://schemas.microsoft.com/office/powerpoint/2010/main" val="1904663837"/>
              </p:ext>
            </p:extLst>
          </p:nvPr>
        </p:nvGraphicFramePr>
        <p:xfrm>
          <a:off x="4078450" y="1441854"/>
          <a:ext cx="7196965" cy="4019730"/>
        </p:xfrm>
        <a:graphic>
          <a:graphicData uri="http://schemas.openxmlformats.org/drawingml/2006/table">
            <a:tbl>
              <a:tblPr firstRow="1" bandRow="1">
                <a:tableStyleId>{5C22544A-7EE6-4342-B048-85BDC9FD1C3A}</a:tableStyleId>
              </a:tblPr>
              <a:tblGrid>
                <a:gridCol w="1407800">
                  <a:extLst>
                    <a:ext uri="{9D8B030D-6E8A-4147-A177-3AD203B41FA5}">
                      <a16:colId xmlns:a16="http://schemas.microsoft.com/office/drawing/2014/main" val="20000"/>
                    </a:ext>
                  </a:extLst>
                </a:gridCol>
                <a:gridCol w="1565750">
                  <a:extLst>
                    <a:ext uri="{9D8B030D-6E8A-4147-A177-3AD203B41FA5}">
                      <a16:colId xmlns:a16="http://schemas.microsoft.com/office/drawing/2014/main" val="20001"/>
                    </a:ext>
                  </a:extLst>
                </a:gridCol>
                <a:gridCol w="1565750">
                  <a:extLst>
                    <a:ext uri="{9D8B030D-6E8A-4147-A177-3AD203B41FA5}">
                      <a16:colId xmlns:a16="http://schemas.microsoft.com/office/drawing/2014/main" val="20002"/>
                    </a:ext>
                  </a:extLst>
                </a:gridCol>
                <a:gridCol w="1442151">
                  <a:extLst>
                    <a:ext uri="{9D8B030D-6E8A-4147-A177-3AD203B41FA5}">
                      <a16:colId xmlns:a16="http://schemas.microsoft.com/office/drawing/2014/main" val="20003"/>
                    </a:ext>
                  </a:extLst>
                </a:gridCol>
                <a:gridCol w="1215514">
                  <a:extLst>
                    <a:ext uri="{9D8B030D-6E8A-4147-A177-3AD203B41FA5}">
                      <a16:colId xmlns:a16="http://schemas.microsoft.com/office/drawing/2014/main" val="20005"/>
                    </a:ext>
                  </a:extLst>
                </a:gridCol>
              </a:tblGrid>
              <a:tr h="714926">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APS FIVE 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361381">
                <a:tc>
                  <a:txBody>
                    <a:bodyPr/>
                    <a:lstStyle/>
                    <a:p>
                      <a:r>
                        <a:rPr lang="en-US" sz="800" dirty="0"/>
                        <a:t>Increase proficiency on Milestones and remediated skills</a:t>
                      </a:r>
                    </a:p>
                  </a:txBody>
                  <a:tcPr marL="68580" marR="68580" marT="34290" marB="34290" anchor="ctr"/>
                </a:tc>
                <a:tc>
                  <a:txBody>
                    <a:bodyPr/>
                    <a:lstStyle/>
                    <a:p>
                      <a:r>
                        <a:rPr lang="en-US" sz="800" dirty="0"/>
                        <a:t>Curriculum and instruction</a:t>
                      </a:r>
                    </a:p>
                    <a:p>
                      <a:r>
                        <a:rPr lang="en-US" sz="800" dirty="0"/>
                        <a:t>Data</a:t>
                      </a:r>
                    </a:p>
                  </a:txBody>
                  <a:tcPr marL="68580" marR="68580" marT="34290" marB="34290" anchor="ctr"/>
                </a:tc>
                <a:tc>
                  <a:txBody>
                    <a:bodyPr/>
                    <a:lstStyle/>
                    <a:p>
                      <a:r>
                        <a:rPr lang="en-US" sz="800" dirty="0"/>
                        <a:t>Create full time Response to intervention teacher for student support and progress monitoring</a:t>
                      </a:r>
                    </a:p>
                  </a:txBody>
                  <a:tcPr marL="68580" marR="68580" marT="34290" marB="34290" anchor="ctr"/>
                </a:tc>
                <a:tc>
                  <a:txBody>
                    <a:bodyPr/>
                    <a:lstStyle/>
                    <a:p>
                      <a:r>
                        <a:rPr lang="en-US" sz="800" dirty="0"/>
                        <a:t>Purchase fulltime SST Teacher</a:t>
                      </a:r>
                    </a:p>
                  </a:txBody>
                  <a:tcPr marL="68580" marR="68580" marT="34290" marB="34290" anchor="ctr"/>
                </a:tc>
                <a:tc>
                  <a:txBody>
                    <a:bodyPr/>
                    <a:lstStyle/>
                    <a:p>
                      <a:r>
                        <a:rPr lang="en-US" sz="800" dirty="0"/>
                        <a:t>109,000</a:t>
                      </a:r>
                    </a:p>
                  </a:txBody>
                  <a:tcPr marL="68580" marR="68580" marT="34290" marB="34290" anchor="ctr"/>
                </a:tc>
                <a:extLst>
                  <a:ext uri="{0D108BD9-81ED-4DB2-BD59-A6C34878D82A}">
                    <a16:rowId xmlns:a16="http://schemas.microsoft.com/office/drawing/2014/main" val="10003"/>
                  </a:ext>
                </a:extLst>
              </a:tr>
              <a:tr h="361381">
                <a:tc>
                  <a:txBody>
                    <a:bodyPr/>
                    <a:lstStyle/>
                    <a:p>
                      <a:r>
                        <a:rPr lang="en-US" sz="800" dirty="0"/>
                        <a:t>Implement International Baccalaureate program</a:t>
                      </a:r>
                    </a:p>
                  </a:txBody>
                  <a:tcPr marL="68580" marR="68580" marT="34290" marB="34290" anchor="ctr"/>
                </a:tc>
                <a:tc>
                  <a:txBody>
                    <a:bodyPr/>
                    <a:lstStyle/>
                    <a:p>
                      <a:r>
                        <a:rPr lang="en-US" sz="800" dirty="0"/>
                        <a:t>Signature Programs</a:t>
                      </a:r>
                    </a:p>
                    <a:p>
                      <a:r>
                        <a:rPr lang="en-US" sz="800" dirty="0"/>
                        <a:t>Data</a:t>
                      </a:r>
                    </a:p>
                  </a:txBody>
                  <a:tcPr marL="68580" marR="68580" marT="34290" marB="34290" anchor="ctr"/>
                </a:tc>
                <a:tc>
                  <a:txBody>
                    <a:bodyPr/>
                    <a:lstStyle/>
                    <a:p>
                      <a:r>
                        <a:rPr lang="en-US" sz="800" dirty="0"/>
                        <a:t>Conduct professional development of teachers and meet program requirements</a:t>
                      </a:r>
                    </a:p>
                  </a:txBody>
                  <a:tcPr marL="68580" marR="68580" marT="34290" marB="34290" anchor="ctr"/>
                </a:tc>
                <a:tc>
                  <a:txBody>
                    <a:bodyPr/>
                    <a:lstStyle/>
                    <a:p>
                      <a:r>
                        <a:rPr lang="en-US" sz="800" dirty="0"/>
                        <a:t>Hire Full Time IB Coordinator</a:t>
                      </a:r>
                    </a:p>
                  </a:txBody>
                  <a:tcPr marL="68580" marR="68580" marT="34290" marB="34290" anchor="ctr"/>
                </a:tc>
                <a:tc>
                  <a:txBody>
                    <a:bodyPr/>
                    <a:lstStyle/>
                    <a:p>
                      <a:r>
                        <a:rPr lang="en-US" sz="800" dirty="0"/>
                        <a:t>109,00</a:t>
                      </a:r>
                    </a:p>
                  </a:txBody>
                  <a:tcPr marL="68580" marR="68580" marT="34290" marB="34290" anchor="ctr"/>
                </a:tc>
                <a:extLst>
                  <a:ext uri="{0D108BD9-81ED-4DB2-BD59-A6C34878D82A}">
                    <a16:rowId xmlns:a16="http://schemas.microsoft.com/office/drawing/2014/main" val="10004"/>
                  </a:ext>
                </a:extLst>
              </a:tr>
              <a:tr h="361381">
                <a:tc>
                  <a:txBody>
                    <a:bodyPr/>
                    <a:lstStyle/>
                    <a:p>
                      <a:r>
                        <a:rPr lang="en-US" sz="800" dirty="0"/>
                        <a:t>Increase Family Engagement</a:t>
                      </a:r>
                    </a:p>
                  </a:txBody>
                  <a:tcPr marL="68580" marR="68580" marT="34290" marB="34290" anchor="ctr"/>
                </a:tc>
                <a:tc>
                  <a:txBody>
                    <a:bodyPr/>
                    <a:lstStyle/>
                    <a:p>
                      <a:r>
                        <a:rPr lang="en-US" sz="800" dirty="0"/>
                        <a:t>Whole child</a:t>
                      </a:r>
                    </a:p>
                  </a:txBody>
                  <a:tcPr marL="68580" marR="68580" marT="34290" marB="34290" anchor="ctr"/>
                </a:tc>
                <a:tc>
                  <a:txBody>
                    <a:bodyPr/>
                    <a:lstStyle/>
                    <a:p>
                      <a:r>
                        <a:rPr lang="en-US" sz="800" dirty="0"/>
                        <a:t>Conduct parent training sessions and improve communication of events and how to assist students</a:t>
                      </a:r>
                    </a:p>
                  </a:txBody>
                  <a:tcPr marL="68580" marR="68580" marT="34290" marB="34290" anchor="ctr"/>
                </a:tc>
                <a:tc>
                  <a:txBody>
                    <a:bodyPr/>
                    <a:lstStyle/>
                    <a:p>
                      <a:r>
                        <a:rPr lang="en-US" sz="800" dirty="0"/>
                        <a:t>Hire Full Time Parent Liaison</a:t>
                      </a:r>
                    </a:p>
                  </a:txBody>
                  <a:tcPr marL="68580" marR="68580" marT="34290" marB="34290" anchor="ctr"/>
                </a:tc>
                <a:tc>
                  <a:txBody>
                    <a:bodyPr/>
                    <a:lstStyle/>
                    <a:p>
                      <a:r>
                        <a:rPr lang="en-US" sz="800" dirty="0"/>
                        <a:t>49,000</a:t>
                      </a:r>
                    </a:p>
                  </a:txBody>
                  <a:tcPr marL="68580" marR="68580" marT="34290" marB="34290" anchor="ctr"/>
                </a:tc>
                <a:extLst>
                  <a:ext uri="{0D108BD9-81ED-4DB2-BD59-A6C34878D82A}">
                    <a16:rowId xmlns:a16="http://schemas.microsoft.com/office/drawing/2014/main" val="10005"/>
                  </a:ext>
                </a:extLst>
              </a:tr>
              <a:tr h="361381">
                <a:tc>
                  <a:txBody>
                    <a:bodyPr/>
                    <a:lstStyle/>
                    <a:p>
                      <a:r>
                        <a:rPr lang="en-US" sz="800" dirty="0"/>
                        <a:t>Decrease the number of students with ten or more days absent and support  families</a:t>
                      </a:r>
                    </a:p>
                  </a:txBody>
                  <a:tcPr marL="68580" marR="68580" marT="34290" marB="34290" anchor="ctr"/>
                </a:tc>
                <a:tc>
                  <a:txBody>
                    <a:bodyPr/>
                    <a:lstStyle/>
                    <a:p>
                      <a:pPr algn="ctr"/>
                      <a:r>
                        <a:rPr lang="en-US" sz="800" dirty="0"/>
                        <a:t>Whole child</a:t>
                      </a:r>
                    </a:p>
                  </a:txBody>
                  <a:tcPr marL="68580" marR="68580" marT="34290" marB="34290" anchor="ctr"/>
                </a:tc>
                <a:tc>
                  <a:txBody>
                    <a:bodyPr/>
                    <a:lstStyle/>
                    <a:p>
                      <a:pPr algn="ctr"/>
                      <a:r>
                        <a:rPr lang="en-US" sz="800" dirty="0"/>
                        <a:t>Create attendance and Care Teams to support parents and remove barriers for attendance</a:t>
                      </a:r>
                    </a:p>
                  </a:txBody>
                  <a:tcPr marL="68580" marR="68580" marT="34290" marB="34290" anchor="ctr"/>
                </a:tc>
                <a:tc>
                  <a:txBody>
                    <a:bodyPr/>
                    <a:lstStyle/>
                    <a:p>
                      <a:r>
                        <a:rPr lang="en-US" sz="800" dirty="0"/>
                        <a:t>Hire a full time Social Worker and Nurse</a:t>
                      </a:r>
                    </a:p>
                  </a:txBody>
                  <a:tcPr marL="68580" marR="68580" marT="34290" marB="34290" anchor="ctr"/>
                </a:tc>
                <a:tc>
                  <a:txBody>
                    <a:bodyPr/>
                    <a:lstStyle/>
                    <a:p>
                      <a:r>
                        <a:rPr lang="en-US" sz="800" dirty="0"/>
                        <a:t>150000</a:t>
                      </a:r>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92010170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12.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13.xml><?xml version="1.0" encoding="utf-8"?>
<a:theme xmlns:a="http://schemas.openxmlformats.org/drawingml/2006/main" name="Face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Y2021 School Budgeting Workshop Template" id="{04DBA474-9D2F-41A5-B50F-EC6E7EE65FD2}" vid="{56851ABD-F05D-4AF1-B253-5731A9DC0AB4}"/>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977F1402712049B4BB4CDB1A03C7C8" ma:contentTypeVersion="6" ma:contentTypeDescription="Create a new document." ma:contentTypeScope="" ma:versionID="d3e1e996098012709ec36ed5039f1c5c">
  <xsd:schema xmlns:xsd="http://www.w3.org/2001/XMLSchema" xmlns:xs="http://www.w3.org/2001/XMLSchema" xmlns:p="http://schemas.microsoft.com/office/2006/metadata/properties" xmlns:ns2="8dcae609-94e2-4108-915c-852935aa21ad" xmlns:ns3="e136758a-e7f7-4029-9cdc-709c7a6ff021" targetNamespace="http://schemas.microsoft.com/office/2006/metadata/properties" ma:root="true" ma:fieldsID="9441e7c3fbae7088efd2e25db08152b5" ns2:_="" ns3:_="">
    <xsd:import namespace="8dcae609-94e2-4108-915c-852935aa21ad"/>
    <xsd:import namespace="e136758a-e7f7-4029-9cdc-709c7a6ff0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ae609-94e2-4108-915c-852935aa21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36758a-e7f7-4029-9cdc-709c7a6ff02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e136758a-e7f7-4029-9cdc-709c7a6ff021">
      <UserInfo>
        <DisplayName>Barnett, Carolyn</DisplayName>
        <AccountId>14</AccountId>
        <AccountType/>
      </UserInfo>
      <UserInfo>
        <DisplayName>Gipson, Chaundra</DisplayName>
        <AccountId>16</AccountId>
        <AccountType/>
      </UserInfo>
      <UserInfo>
        <DisplayName>Jacobi, Diane</DisplayName>
        <AccountId>12</AccountId>
        <AccountType/>
      </UserInfo>
    </SharedWithUsers>
  </documentManagement>
</p:properties>
</file>

<file path=customXml/itemProps1.xml><?xml version="1.0" encoding="utf-8"?>
<ds:datastoreItem xmlns:ds="http://schemas.openxmlformats.org/officeDocument/2006/customXml" ds:itemID="{90E91726-730E-4E2D-A873-BB5B380DA9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cae609-94e2-4108-915c-852935aa21ad"/>
    <ds:schemaRef ds:uri="e136758a-e7f7-4029-9cdc-709c7a6ff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912341-9544-4F08-8FA1-CBA3014C96EE}">
  <ds:schemaRefs>
    <ds:schemaRef ds:uri="http://schemas.microsoft.com/sharepoint/v3/contenttype/forms"/>
  </ds:schemaRefs>
</ds:datastoreItem>
</file>

<file path=customXml/itemProps3.xml><?xml version="1.0" encoding="utf-8"?>
<ds:datastoreItem xmlns:ds="http://schemas.openxmlformats.org/officeDocument/2006/customXml" ds:itemID="{5860D824-1F42-4605-A966-FFCBCF63520E}">
  <ds:schemaRefs>
    <ds:schemaRef ds:uri="d37e30bb-5f32-4411-a640-0b4044b692bf"/>
    <ds:schemaRef ds:uri="ffb952a0-74d9-4848-89d6-000c4b1b70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e136758a-e7f7-4029-9cdc-709c7a6ff021"/>
  </ds:schemaRefs>
</ds:datastoreItem>
</file>

<file path=docProps/app.xml><?xml version="1.0" encoding="utf-8"?>
<Properties xmlns="http://schemas.openxmlformats.org/officeDocument/2006/extended-properties" xmlns:vt="http://schemas.openxmlformats.org/officeDocument/2006/docPropsVTypes">
  <Template/>
  <TotalTime>92</TotalTime>
  <Words>1883</Words>
  <Application>Microsoft Office PowerPoint</Application>
  <PresentationFormat>Widescreen</PresentationFormat>
  <Paragraphs>291</Paragraphs>
  <Slides>20</Slides>
  <Notes>16</Notes>
  <HiddenSlides>0</HiddenSlides>
  <MMClips>0</MMClips>
  <ScaleCrop>false</ScaleCrop>
  <HeadingPairs>
    <vt:vector size="6" baseType="variant">
      <vt:variant>
        <vt:lpstr>Fonts Used</vt:lpstr>
      </vt:variant>
      <vt:variant>
        <vt:i4>10</vt:i4>
      </vt:variant>
      <vt:variant>
        <vt:lpstr>Theme</vt:lpstr>
      </vt:variant>
      <vt:variant>
        <vt:i4>13</vt:i4>
      </vt:variant>
      <vt:variant>
        <vt:lpstr>Slide Titles</vt:lpstr>
      </vt:variant>
      <vt:variant>
        <vt:i4>20</vt:i4>
      </vt:variant>
    </vt:vector>
  </HeadingPairs>
  <TitlesOfParts>
    <vt:vector size="43" baseType="lpstr">
      <vt:lpstr>Arial</vt:lpstr>
      <vt:lpstr>Arial Black</vt:lpstr>
      <vt:lpstr>Berlin Sans FB Demi</vt:lpstr>
      <vt:lpstr>Calibri</vt:lpstr>
      <vt:lpstr>Century Schoolbook</vt:lpstr>
      <vt:lpstr>Noto Sans Symbols</vt:lpstr>
      <vt:lpstr>Sabon Next LT</vt:lpstr>
      <vt:lpstr>Symbol</vt:lpstr>
      <vt:lpstr>Tenorite</vt:lpstr>
      <vt:lpstr>Trebuchet MS</vt:lpstr>
      <vt:lpstr>Custom Design</vt:lpstr>
      <vt:lpstr>1_Custom Design</vt:lpstr>
      <vt:lpstr>2_Custom Design</vt:lpstr>
      <vt:lpstr>3_Custom Design</vt:lpstr>
      <vt:lpstr>6_Custom Design</vt:lpstr>
      <vt:lpstr>5_Custom Design</vt:lpstr>
      <vt:lpstr>4_Custom Design</vt:lpstr>
      <vt:lpstr>8_Custom Design</vt:lpstr>
      <vt:lpstr>10_Custom Design</vt:lpstr>
      <vt:lpstr>11_Custom Design</vt:lpstr>
      <vt:lpstr>2022 Principal's Report Template - Mtg 1</vt:lpstr>
      <vt:lpstr>Office Theme</vt:lpstr>
      <vt:lpstr>Facet</vt:lpstr>
      <vt:lpstr>West Manor Budget Feedback Meeting</vt:lpstr>
      <vt:lpstr>Norms</vt:lpstr>
      <vt:lpstr>GO Team Budget Development Process</vt:lpstr>
      <vt:lpstr>PowerPoint Presentation</vt:lpstr>
      <vt:lpstr>Budget Feedback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of reserve and Holdback funds</vt:lpstr>
      <vt:lpstr>PowerPoint Presentation</vt:lpstr>
      <vt:lpstr>PowerPoint Presentation</vt:lpstr>
      <vt:lpstr>Summary of position Changes to Support the Strategic Plan</vt:lpstr>
      <vt:lpstr>Questions for the GO Team to Consider and Discuss</vt:lpstr>
      <vt:lpstr>Where We’re Going?</vt:lpstr>
      <vt:lpstr>What’s Next?</vt:lpstr>
      <vt:lpstr>Thank you</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Lawrence, Reginald</cp:lastModifiedBy>
  <cp:revision>3</cp:revision>
  <cp:lastPrinted>2020-01-13T18:18:48Z</cp:lastPrinted>
  <dcterms:created xsi:type="dcterms:W3CDTF">2014-12-15T21:46:52Z</dcterms:created>
  <dcterms:modified xsi:type="dcterms:W3CDTF">2024-02-08T15:54:31Z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0x0101007A977F1402712049B4BB4CDB1A03C7C8</vt:lpwstr>
  </property>
  <property fmtid="{D5CDD505-2E9C-101B-9397-08002B2CF9AE}" pid="3" name="MediaServiceImageTags">
    <vt:lpwstr/>
  </property>
</Properties>
</file>